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6"/>
  </p:notesMasterIdLst>
  <p:sldIdLst>
    <p:sldId id="256" r:id="rId2"/>
    <p:sldId id="257" r:id="rId3"/>
    <p:sldId id="258" r:id="rId4"/>
    <p:sldId id="302" r:id="rId5"/>
    <p:sldId id="303"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Lst>
  <p:sldSz cx="12192000" cy="6858000"/>
  <p:notesSz cx="6858000" cy="9144000"/>
  <p:embeddedFontLst>
    <p:embeddedFont>
      <p:font typeface="Gill Sans" panose="020B0604020202020204" charset="0"/>
      <p:regular r:id="rId47"/>
      <p:bold r:id="rId48"/>
    </p:embeddedFont>
    <p:embeddedFont>
      <p:font typeface="Calibri" panose="020F0502020204030204" pitchFamily="34" charset="0"/>
      <p:regular r:id="rId49"/>
      <p:bold r:id="rId50"/>
      <p:italic r:id="rId51"/>
      <p:boldItalic r:id="rId52"/>
    </p:embeddedFont>
    <p:embeddedFont>
      <p:font typeface="Source Sans Pro" panose="020B060402020202020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63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jpg>
</file>

<file path=ppt/media/image19.jpg>
</file>

<file path=ppt/media/image2.png>
</file>

<file path=ppt/media/image20.jpg>
</file>

<file path=ppt/media/image21.png>
</file>

<file path=ppt/media/image22.png>
</file>

<file path=ppt/media/image23.jp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g>
</file>

<file path=ppt/media/image43.jpg>
</file>

<file path=ppt/media/image44.png>
</file>

<file path=ppt/media/image45.jpg>
</file>

<file path=ppt/media/image46.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2" name="Google Shape;20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9" name="Google Shape;209;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7" name="Google Shape;217;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 name="Google Shape;227;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8" name="Google Shape;238;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7" name="Google Shape;247;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9" name="Google Shape;259;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5" name="Google Shape;265;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2" name="Google Shape;272;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9" name="Google Shape;279;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7" name="Google Shape;287;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4" name="Google Shape;294;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2" name="Google Shape;302;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2" name="Google Shape;322;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7" name="Google Shape;327;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2" name="Google Shape;332;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3" name="Google Shape;333;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0" name="Google Shape;340;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7" name="Google Shape;347;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3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4" name="Google Shape;364;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9" name="Google Shape;369;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https://www.britannica.com/science/Gestalt-psychology</a:t>
            </a:r>
            <a:endParaRPr/>
          </a:p>
          <a:p>
            <a:pPr marL="0" lvl="0" indent="0" algn="l" rtl="0">
              <a:spcBef>
                <a:spcPts val="0"/>
              </a:spcBef>
              <a:spcAft>
                <a:spcPts val="0"/>
              </a:spcAft>
              <a:buNone/>
            </a:pPr>
            <a:endParaRPr/>
          </a:p>
        </p:txBody>
      </p:sp>
      <p:sp>
        <p:nvSpPr>
          <p:cNvPr id="370" name="Google Shape;370;p3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3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6" name="Google Shape;376;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1" name="Google Shape;381;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p4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9" name="Google Shape;389;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p4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6" name="Google Shape;396;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3" name="Google Shape;403;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4" name="Google Shape;404;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919939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4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3" name="Google Shape;413;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0" name="Google Shape;420;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1" name="Google Shape;421;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1" name="Google Shape;431;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2" name="Google Shape;432;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p4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9" name="Google Shape;439;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2" name="Google Shape;162;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000">
                <a:solidFill>
                  <a:srgbClr val="C00000"/>
                </a:solidFill>
                <a:latin typeface="Calibri"/>
                <a:ea typeface="Calibri"/>
                <a:cs typeface="Calibri"/>
                <a:sym typeface="Calibri"/>
              </a:rPr>
              <a:t>Basic psychology: </a:t>
            </a:r>
            <a:r>
              <a:rPr lang="en-US" sz="1200" b="0" i="0">
                <a:solidFill>
                  <a:schemeClr val="dk1"/>
                </a:solidFill>
                <a:latin typeface="Calibri"/>
                <a:ea typeface="Calibri"/>
                <a:cs typeface="Calibri"/>
                <a:sym typeface="Calibri"/>
              </a:rPr>
              <a:t>purely theoretical, with the intent of increasing our understanding of certain phenomena or behavior but without seeking to solve or treat these problems.</a:t>
            </a:r>
            <a:endParaRPr/>
          </a:p>
          <a:p>
            <a:pPr marL="0" lvl="0" indent="0" algn="l" rtl="0">
              <a:spcBef>
                <a:spcPts val="0"/>
              </a:spcBef>
              <a:spcAft>
                <a:spcPts val="0"/>
              </a:spcAft>
              <a:buNone/>
            </a:pPr>
            <a:r>
              <a:rPr lang="en-US" sz="1200" b="0" i="0">
                <a:solidFill>
                  <a:schemeClr val="dk1"/>
                </a:solidFill>
                <a:latin typeface="Calibri"/>
                <a:ea typeface="Calibri"/>
                <a:cs typeface="Calibri"/>
                <a:sym typeface="Calibri"/>
              </a:rPr>
              <a:t>Eg: A study looking at how caffeine consumption impacts the brain</a:t>
            </a:r>
            <a:endParaRPr/>
          </a:p>
          <a:p>
            <a:pPr marL="0" lvl="0" indent="0" algn="l" rtl="0">
              <a:spcBef>
                <a:spcPts val="0"/>
              </a:spcBef>
              <a:spcAft>
                <a:spcPts val="0"/>
              </a:spcAft>
              <a:buNone/>
            </a:pPr>
            <a:r>
              <a:rPr lang="en-US" sz="1200" b="0" i="0">
                <a:solidFill>
                  <a:schemeClr val="dk1"/>
                </a:solidFill>
                <a:latin typeface="Calibri"/>
                <a:ea typeface="Calibri"/>
                <a:cs typeface="Calibri"/>
                <a:sym typeface="Calibri"/>
              </a:rPr>
              <a:t>A study assessing whether men or women are more likely to be diagnosed with depression</a:t>
            </a:r>
            <a:endParaRPr/>
          </a:p>
          <a:p>
            <a:pPr marL="0" lvl="0" indent="0" algn="l" rtl="0">
              <a:spcBef>
                <a:spcPts val="0"/>
              </a:spcBef>
              <a:spcAft>
                <a:spcPts val="0"/>
              </a:spcAft>
              <a:buNone/>
            </a:pPr>
            <a:r>
              <a:rPr lang="en-US" sz="1200" b="0" i="0">
                <a:solidFill>
                  <a:schemeClr val="dk1"/>
                </a:solidFill>
                <a:latin typeface="Calibri"/>
                <a:ea typeface="Calibri"/>
                <a:cs typeface="Calibri"/>
                <a:sym typeface="Calibri"/>
              </a:rPr>
              <a:t>A study looking at how attachment styles among children of divorced parents compare to those raised by married parents</a:t>
            </a:r>
            <a:endParaRPr/>
          </a:p>
          <a:p>
            <a:pPr marL="0" lvl="0" indent="0" algn="l" rtl="0">
              <a:spcBef>
                <a:spcPts val="0"/>
              </a:spcBef>
              <a:spcAft>
                <a:spcPts val="0"/>
              </a:spcAft>
              <a:buNone/>
            </a:pPr>
            <a:r>
              <a:rPr lang="en-US" sz="1200" b="0" i="0">
                <a:solidFill>
                  <a:schemeClr val="dk1"/>
                </a:solidFill>
                <a:latin typeface="Calibri"/>
                <a:ea typeface="Calibri"/>
                <a:cs typeface="Calibri"/>
                <a:sym typeface="Calibri"/>
              </a:rPr>
              <a:t>Applied psychology: involves taking known psychological theories and principles to solve problems being experienced within other areas or fields</a:t>
            </a:r>
            <a:endParaRPr/>
          </a:p>
          <a:p>
            <a:pPr marL="0" lvl="0" indent="0" algn="l" rtl="0">
              <a:spcBef>
                <a:spcPts val="0"/>
              </a:spcBef>
              <a:spcAft>
                <a:spcPts val="0"/>
              </a:spcAft>
              <a:buNone/>
            </a:pPr>
            <a:r>
              <a:rPr lang="en-US" sz="1200" b="0" i="0">
                <a:solidFill>
                  <a:schemeClr val="dk1"/>
                </a:solidFill>
                <a:latin typeface="Calibri"/>
                <a:ea typeface="Calibri"/>
                <a:cs typeface="Calibri"/>
                <a:sym typeface="Calibri"/>
              </a:rPr>
              <a:t>Many psychological studies on addiction reveal that the main cause of addiction is the stress factor. </a:t>
            </a:r>
            <a:endParaRPr sz="1200" b="0" i="0">
              <a:solidFill>
                <a:schemeClr val="dk1"/>
              </a:solidFill>
              <a:latin typeface="Calibri"/>
              <a:ea typeface="Calibri"/>
              <a:cs typeface="Calibri"/>
              <a:sym typeface="Calibri"/>
            </a:endParaRPr>
          </a:p>
          <a:p>
            <a:pPr marL="0" lvl="0" indent="0" algn="just" rtl="0">
              <a:lnSpc>
                <a:spcPct val="115000"/>
              </a:lnSpc>
              <a:spcBef>
                <a:spcPts val="0"/>
              </a:spcBef>
              <a:spcAft>
                <a:spcPts val="0"/>
              </a:spcAft>
              <a:buClr>
                <a:schemeClr val="dk1"/>
              </a:buClr>
              <a:buSzPts val="1100"/>
              <a:buFont typeface="Arial"/>
              <a:buNone/>
            </a:pPr>
            <a:endParaRPr sz="1800">
              <a:latin typeface="Arial"/>
              <a:ea typeface="Arial"/>
              <a:cs typeface="Arial"/>
              <a:sym typeface="Arial"/>
            </a:endParaRPr>
          </a:p>
          <a:p>
            <a:pPr marL="0" lvl="0" indent="0" algn="l" rtl="0">
              <a:spcBef>
                <a:spcPts val="0"/>
              </a:spcBef>
              <a:spcAft>
                <a:spcPts val="0"/>
              </a:spcAft>
              <a:buNone/>
            </a:pPr>
            <a:r>
              <a:rPr lang="en-US"/>
              <a:t/>
            </a:r>
            <a:br>
              <a:rPr lang="en-US"/>
            </a:br>
            <a:endParaRPr/>
          </a:p>
        </p:txBody>
      </p:sp>
      <p:sp>
        <p:nvSpPr>
          <p:cNvPr id="163" name="Google Shape;163;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Example: Child showing tantrums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77" name="Google Shape;177;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6" name="Google Shape;19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p:nvPr/>
        </p:nvSpPr>
        <p:spPr>
          <a:xfrm>
            <a:off x="446534" y="3085765"/>
            <a:ext cx="11262866" cy="3304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txBox="1">
            <a:spLocks noGrp="1"/>
          </p:cNvSpPr>
          <p:nvPr>
            <p:ph type="ctrTitle"/>
          </p:nvPr>
        </p:nvSpPr>
        <p:spPr>
          <a:xfrm>
            <a:off x="581191" y="1020431"/>
            <a:ext cx="10993549" cy="1475013"/>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3600"/>
              <a:buFont typeface="Gill Sans"/>
              <a:buNone/>
              <a:defRPr sz="36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txBox="1">
            <a:spLocks noGrp="1"/>
          </p:cNvSpPr>
          <p:nvPr>
            <p:ph type="subTitle" idx="1"/>
          </p:nvPr>
        </p:nvSpPr>
        <p:spPr>
          <a:xfrm>
            <a:off x="581194" y="2495445"/>
            <a:ext cx="10993546" cy="590321"/>
          </a:xfrm>
          <a:prstGeom prst="rect">
            <a:avLst/>
          </a:prstGeom>
          <a:noFill/>
          <a:ln>
            <a:noFill/>
          </a:ln>
        </p:spPr>
        <p:txBody>
          <a:bodyPr spcFirstLastPara="1" wrap="square" lIns="91425" tIns="45700" rIns="91425" bIns="45700" anchor="t" anchorCtr="0">
            <a:normAutofit/>
          </a:bodyPr>
          <a:lstStyle>
            <a:lvl1pPr lvl="0" algn="l">
              <a:spcBef>
                <a:spcPts val="320"/>
              </a:spcBef>
              <a:spcAft>
                <a:spcPts val="0"/>
              </a:spcAft>
              <a:buSzPts val="1472"/>
              <a:buNone/>
              <a:defRPr sz="1600" cap="none">
                <a:solidFill>
                  <a:schemeClr val="accent2"/>
                </a:solidFill>
              </a:defRPr>
            </a:lvl1pPr>
            <a:lvl2pPr lvl="1" algn="ctr">
              <a:spcBef>
                <a:spcPts val="600"/>
              </a:spcBef>
              <a:spcAft>
                <a:spcPts val="0"/>
              </a:spcAft>
              <a:buSzPts val="1472"/>
              <a:buNone/>
              <a:defRPr>
                <a:solidFill>
                  <a:srgbClr val="888888"/>
                </a:solidFill>
              </a:defRPr>
            </a:lvl2pPr>
            <a:lvl3pPr lvl="2" algn="ctr">
              <a:spcBef>
                <a:spcPts val="600"/>
              </a:spcBef>
              <a:spcAft>
                <a:spcPts val="0"/>
              </a:spcAft>
              <a:buSzPts val="1288"/>
              <a:buNone/>
              <a:defRPr>
                <a:solidFill>
                  <a:srgbClr val="888888"/>
                </a:solidFill>
              </a:defRPr>
            </a:lvl3pPr>
            <a:lvl4pPr lvl="3" algn="ctr">
              <a:spcBef>
                <a:spcPts val="600"/>
              </a:spcBef>
              <a:spcAft>
                <a:spcPts val="0"/>
              </a:spcAft>
              <a:buSzPts val="1104"/>
              <a:buNone/>
              <a:defRPr>
                <a:solidFill>
                  <a:srgbClr val="888888"/>
                </a:solidFill>
              </a:defRPr>
            </a:lvl4pPr>
            <a:lvl5pPr lvl="4" algn="ctr">
              <a:spcBef>
                <a:spcPts val="600"/>
              </a:spcBef>
              <a:spcAft>
                <a:spcPts val="0"/>
              </a:spcAft>
              <a:buSzPts val="1104"/>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a:endParaRPr/>
          </a:p>
        </p:txBody>
      </p:sp>
      <p:sp>
        <p:nvSpPr>
          <p:cNvPr id="22" name="Google Shape;22;p2"/>
          <p:cNvSpPr txBox="1">
            <a:spLocks noGrp="1"/>
          </p:cNvSpPr>
          <p:nvPr>
            <p:ph type="dt" idx="10"/>
          </p:nvPr>
        </p:nvSpPr>
        <p:spPr>
          <a:xfrm>
            <a:off x="7605951" y="5956137"/>
            <a:ext cx="28448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2"/>
          <p:cNvSpPr txBox="1">
            <a:spLocks noGrp="1"/>
          </p:cNvSpPr>
          <p:nvPr>
            <p:ph type="sldNum" idx="12"/>
          </p:nvPr>
        </p:nvSpPr>
        <p:spPr>
          <a:xfrm>
            <a:off x="10558300" y="5956137"/>
            <a:ext cx="101644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9F276A"/>
                </a:solidFill>
                <a:latin typeface="Gill Sans"/>
                <a:ea typeface="Gill Sans"/>
                <a:cs typeface="Gill Sans"/>
                <a:sym typeface="Gill Sans"/>
              </a:defRPr>
            </a:lvl1pPr>
            <a:lvl2pPr marL="0" lvl="1" indent="0" algn="r">
              <a:spcBef>
                <a:spcPts val="0"/>
              </a:spcBef>
              <a:buNone/>
              <a:defRPr sz="900" b="0" i="0" u="none" strike="noStrike" cap="none">
                <a:solidFill>
                  <a:srgbClr val="9F276A"/>
                </a:solidFill>
                <a:latin typeface="Gill Sans"/>
                <a:ea typeface="Gill Sans"/>
                <a:cs typeface="Gill Sans"/>
                <a:sym typeface="Gill Sans"/>
              </a:defRPr>
            </a:lvl2pPr>
            <a:lvl3pPr marL="0" lvl="2" indent="0" algn="r">
              <a:spcBef>
                <a:spcPts val="0"/>
              </a:spcBef>
              <a:buNone/>
              <a:defRPr sz="900" b="0" i="0" u="none" strike="noStrike" cap="none">
                <a:solidFill>
                  <a:srgbClr val="9F276A"/>
                </a:solidFill>
                <a:latin typeface="Gill Sans"/>
                <a:ea typeface="Gill Sans"/>
                <a:cs typeface="Gill Sans"/>
                <a:sym typeface="Gill Sans"/>
              </a:defRPr>
            </a:lvl3pPr>
            <a:lvl4pPr marL="0" lvl="3" indent="0" algn="r">
              <a:spcBef>
                <a:spcPts val="0"/>
              </a:spcBef>
              <a:buNone/>
              <a:defRPr sz="900" b="0" i="0" u="none" strike="noStrike" cap="none">
                <a:solidFill>
                  <a:srgbClr val="9F276A"/>
                </a:solidFill>
                <a:latin typeface="Gill Sans"/>
                <a:ea typeface="Gill Sans"/>
                <a:cs typeface="Gill Sans"/>
                <a:sym typeface="Gill Sans"/>
              </a:defRPr>
            </a:lvl4pPr>
            <a:lvl5pPr marL="0" lvl="4" indent="0" algn="r">
              <a:spcBef>
                <a:spcPts val="0"/>
              </a:spcBef>
              <a:buNone/>
              <a:defRPr sz="900" b="0" i="0" u="none" strike="noStrike" cap="none">
                <a:solidFill>
                  <a:srgbClr val="9F276A"/>
                </a:solidFill>
                <a:latin typeface="Gill Sans"/>
                <a:ea typeface="Gill Sans"/>
                <a:cs typeface="Gill Sans"/>
                <a:sym typeface="Gill Sans"/>
              </a:defRPr>
            </a:lvl5pPr>
            <a:lvl6pPr marL="0" lvl="5" indent="0" algn="r">
              <a:spcBef>
                <a:spcPts val="0"/>
              </a:spcBef>
              <a:buNone/>
              <a:defRPr sz="900" b="0" i="0" u="none" strike="noStrike" cap="none">
                <a:solidFill>
                  <a:srgbClr val="9F276A"/>
                </a:solidFill>
                <a:latin typeface="Gill Sans"/>
                <a:ea typeface="Gill Sans"/>
                <a:cs typeface="Gill Sans"/>
                <a:sym typeface="Gill Sans"/>
              </a:defRPr>
            </a:lvl6pPr>
            <a:lvl7pPr marL="0" lvl="6" indent="0" algn="r">
              <a:spcBef>
                <a:spcPts val="0"/>
              </a:spcBef>
              <a:buNone/>
              <a:defRPr sz="900" b="0" i="0" u="none" strike="noStrike" cap="none">
                <a:solidFill>
                  <a:srgbClr val="9F276A"/>
                </a:solidFill>
                <a:latin typeface="Gill Sans"/>
                <a:ea typeface="Gill Sans"/>
                <a:cs typeface="Gill Sans"/>
                <a:sym typeface="Gill Sans"/>
              </a:defRPr>
            </a:lvl7pPr>
            <a:lvl8pPr marL="0" lvl="7" indent="0" algn="r">
              <a:spcBef>
                <a:spcPts val="0"/>
              </a:spcBef>
              <a:buNone/>
              <a:defRPr sz="900" b="0" i="0" u="none" strike="noStrike" cap="none">
                <a:solidFill>
                  <a:srgbClr val="9F276A"/>
                </a:solidFill>
                <a:latin typeface="Gill Sans"/>
                <a:ea typeface="Gill Sans"/>
                <a:cs typeface="Gill Sans"/>
                <a:sym typeface="Gill Sans"/>
              </a:defRPr>
            </a:lvl8pPr>
            <a:lvl9pPr marL="0" lvl="8" indent="0" algn="r">
              <a:spcBef>
                <a:spcPts val="0"/>
              </a:spcBef>
              <a:buNone/>
              <a:defRPr sz="900" b="0" i="0" u="none" strike="noStrike" cap="none">
                <a:solidFill>
                  <a:srgbClr val="9F276A"/>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2"/>
        <p:cNvGrpSpPr/>
        <p:nvPr/>
      </p:nvGrpSpPr>
      <p:grpSpPr>
        <a:xfrm>
          <a:off x="0" y="0"/>
          <a:ext cx="0" cy="0"/>
          <a:chOff x="0" y="0"/>
          <a:chExt cx="0" cy="0"/>
        </a:xfrm>
      </p:grpSpPr>
      <p:sp>
        <p:nvSpPr>
          <p:cNvPr id="83" name="Google Shape;83;p11"/>
          <p:cNvSpPr/>
          <p:nvPr/>
        </p:nvSpPr>
        <p:spPr>
          <a:xfrm>
            <a:off x="440286" y="614407"/>
            <a:ext cx="11309338" cy="11892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1"/>
          <p:cNvSpPr txBox="1">
            <a:spLocks noGrp="1"/>
          </p:cNvSpPr>
          <p:nvPr>
            <p:ph type="body" idx="1"/>
          </p:nvPr>
        </p:nvSpPr>
        <p:spPr>
          <a:xfrm rot="5400000">
            <a:off x="4334603" y="-1417408"/>
            <a:ext cx="3522794" cy="11029616"/>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22072" algn="l">
              <a:spcBef>
                <a:spcPts val="600"/>
              </a:spcBef>
              <a:spcAft>
                <a:spcPts val="0"/>
              </a:spcAft>
              <a:buSzPts val="1472"/>
              <a:buChar char="◼"/>
              <a:defRPr/>
            </a:lvl2pPr>
            <a:lvl3pPr marL="1371600" lvl="2" indent="-310388" algn="l">
              <a:spcBef>
                <a:spcPts val="600"/>
              </a:spcBef>
              <a:spcAft>
                <a:spcPts val="0"/>
              </a:spcAft>
              <a:buSzPts val="1288"/>
              <a:buChar char="◼"/>
              <a:defRPr/>
            </a:lvl3pPr>
            <a:lvl4pPr marL="1828800" lvl="3" indent="-298703" algn="l">
              <a:spcBef>
                <a:spcPts val="600"/>
              </a:spcBef>
              <a:spcAft>
                <a:spcPts val="0"/>
              </a:spcAft>
              <a:buSzPts val="1104"/>
              <a:buChar char="◼"/>
              <a:defRPr/>
            </a:lvl4pPr>
            <a:lvl5pPr marL="2286000" lvl="4" indent="-298704" algn="l">
              <a:spcBef>
                <a:spcPts val="600"/>
              </a:spcBef>
              <a:spcAft>
                <a:spcPts val="0"/>
              </a:spcAft>
              <a:buSzPts val="1104"/>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86" name="Google Shape;86;p11"/>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1"/>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1"/>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9"/>
        <p:cNvGrpSpPr/>
        <p:nvPr/>
      </p:nvGrpSpPr>
      <p:grpSpPr>
        <a:xfrm>
          <a:off x="0" y="0"/>
          <a:ext cx="0" cy="0"/>
          <a:chOff x="0" y="0"/>
          <a:chExt cx="0" cy="0"/>
        </a:xfrm>
      </p:grpSpPr>
      <p:sp>
        <p:nvSpPr>
          <p:cNvPr id="90" name="Google Shape;90;p12"/>
          <p:cNvSpPr/>
          <p:nvPr/>
        </p:nvSpPr>
        <p:spPr>
          <a:xfrm>
            <a:off x="8839201" y="599725"/>
            <a:ext cx="2906817" cy="58169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2"/>
          <p:cNvSpPr txBox="1">
            <a:spLocks noGrp="1"/>
          </p:cNvSpPr>
          <p:nvPr>
            <p:ph type="title"/>
          </p:nvPr>
        </p:nvSpPr>
        <p:spPr>
          <a:xfrm rot="5400000">
            <a:off x="7249746" y="2265181"/>
            <a:ext cx="5183073" cy="2004164"/>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2"/>
          <p:cNvSpPr txBox="1">
            <a:spLocks noGrp="1"/>
          </p:cNvSpPr>
          <p:nvPr>
            <p:ph type="body" idx="1"/>
          </p:nvPr>
        </p:nvSpPr>
        <p:spPr>
          <a:xfrm rot="5400000">
            <a:off x="2131526" y="-680877"/>
            <a:ext cx="5183073" cy="789627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93" name="Google Shape;93;p12"/>
          <p:cNvSpPr txBox="1">
            <a:spLocks noGrp="1"/>
          </p:cNvSpPr>
          <p:nvPr>
            <p:ph type="dt" idx="10"/>
          </p:nvPr>
        </p:nvSpPr>
        <p:spPr>
          <a:xfrm>
            <a:off x="8993673" y="5956137"/>
            <a:ext cx="132814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2"/>
          <p:cNvSpPr txBox="1">
            <a:spLocks noGrp="1"/>
          </p:cNvSpPr>
          <p:nvPr>
            <p:ph type="ftr" idx="11"/>
          </p:nvPr>
        </p:nvSpPr>
        <p:spPr>
          <a:xfrm>
            <a:off x="774923" y="5951811"/>
            <a:ext cx="789627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2"/>
          <p:cNvSpPr txBox="1">
            <a:spLocks noGrp="1"/>
          </p:cNvSpPr>
          <p:nvPr>
            <p:ph type="sldNum" idx="12"/>
          </p:nvPr>
        </p:nvSpPr>
        <p:spPr>
          <a:xfrm>
            <a:off x="10446615" y="5956137"/>
            <a:ext cx="116419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9F276A"/>
                </a:solidFill>
                <a:latin typeface="Gill Sans"/>
                <a:ea typeface="Gill Sans"/>
                <a:cs typeface="Gill Sans"/>
                <a:sym typeface="Gill Sans"/>
              </a:defRPr>
            </a:lvl1pPr>
            <a:lvl2pPr marL="0" lvl="1" indent="0" algn="r">
              <a:spcBef>
                <a:spcPts val="0"/>
              </a:spcBef>
              <a:buNone/>
              <a:defRPr sz="900">
                <a:solidFill>
                  <a:srgbClr val="9F276A"/>
                </a:solidFill>
                <a:latin typeface="Gill Sans"/>
                <a:ea typeface="Gill Sans"/>
                <a:cs typeface="Gill Sans"/>
                <a:sym typeface="Gill Sans"/>
              </a:defRPr>
            </a:lvl2pPr>
            <a:lvl3pPr marL="0" lvl="2" indent="0" algn="r">
              <a:spcBef>
                <a:spcPts val="0"/>
              </a:spcBef>
              <a:buNone/>
              <a:defRPr sz="900">
                <a:solidFill>
                  <a:srgbClr val="9F276A"/>
                </a:solidFill>
                <a:latin typeface="Gill Sans"/>
                <a:ea typeface="Gill Sans"/>
                <a:cs typeface="Gill Sans"/>
                <a:sym typeface="Gill Sans"/>
              </a:defRPr>
            </a:lvl3pPr>
            <a:lvl4pPr marL="0" lvl="3" indent="0" algn="r">
              <a:spcBef>
                <a:spcPts val="0"/>
              </a:spcBef>
              <a:buNone/>
              <a:defRPr sz="900">
                <a:solidFill>
                  <a:srgbClr val="9F276A"/>
                </a:solidFill>
                <a:latin typeface="Gill Sans"/>
                <a:ea typeface="Gill Sans"/>
                <a:cs typeface="Gill Sans"/>
                <a:sym typeface="Gill Sans"/>
              </a:defRPr>
            </a:lvl4pPr>
            <a:lvl5pPr marL="0" lvl="4" indent="0" algn="r">
              <a:spcBef>
                <a:spcPts val="0"/>
              </a:spcBef>
              <a:buNone/>
              <a:defRPr sz="900">
                <a:solidFill>
                  <a:srgbClr val="9F276A"/>
                </a:solidFill>
                <a:latin typeface="Gill Sans"/>
                <a:ea typeface="Gill Sans"/>
                <a:cs typeface="Gill Sans"/>
                <a:sym typeface="Gill Sans"/>
              </a:defRPr>
            </a:lvl5pPr>
            <a:lvl6pPr marL="0" lvl="5" indent="0" algn="r">
              <a:spcBef>
                <a:spcPts val="0"/>
              </a:spcBef>
              <a:buNone/>
              <a:defRPr sz="900">
                <a:solidFill>
                  <a:srgbClr val="9F276A"/>
                </a:solidFill>
                <a:latin typeface="Gill Sans"/>
                <a:ea typeface="Gill Sans"/>
                <a:cs typeface="Gill Sans"/>
                <a:sym typeface="Gill Sans"/>
              </a:defRPr>
            </a:lvl6pPr>
            <a:lvl7pPr marL="0" lvl="6" indent="0" algn="r">
              <a:spcBef>
                <a:spcPts val="0"/>
              </a:spcBef>
              <a:buNone/>
              <a:defRPr sz="900">
                <a:solidFill>
                  <a:srgbClr val="9F276A"/>
                </a:solidFill>
                <a:latin typeface="Gill Sans"/>
                <a:ea typeface="Gill Sans"/>
                <a:cs typeface="Gill Sans"/>
                <a:sym typeface="Gill Sans"/>
              </a:defRPr>
            </a:lvl7pPr>
            <a:lvl8pPr marL="0" lvl="7" indent="0" algn="r">
              <a:spcBef>
                <a:spcPts val="0"/>
              </a:spcBef>
              <a:buNone/>
              <a:defRPr sz="900">
                <a:solidFill>
                  <a:srgbClr val="9F276A"/>
                </a:solidFill>
                <a:latin typeface="Gill Sans"/>
                <a:ea typeface="Gill Sans"/>
                <a:cs typeface="Gill Sans"/>
                <a:sym typeface="Gill Sans"/>
              </a:defRPr>
            </a:lvl8pPr>
            <a:lvl9pPr marL="0" lvl="8" indent="0" algn="r">
              <a:spcBef>
                <a:spcPts val="0"/>
              </a:spcBef>
              <a:buNone/>
              <a:defRPr sz="900">
                <a:solidFill>
                  <a:srgbClr val="9F276A"/>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3"/>
          <p:cNvSpPr/>
          <p:nvPr/>
        </p:nvSpPr>
        <p:spPr>
          <a:xfrm>
            <a:off x="440286" y="614407"/>
            <a:ext cx="11309338" cy="11892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body" idx="1"/>
          </p:nvPr>
        </p:nvSpPr>
        <p:spPr>
          <a:xfrm>
            <a:off x="581192" y="2180496"/>
            <a:ext cx="11029615" cy="3678303"/>
          </a:xfrm>
          <a:prstGeom prst="rect">
            <a:avLst/>
          </a:prstGeom>
          <a:noFill/>
          <a:ln>
            <a:noFill/>
          </a:ln>
        </p:spPr>
        <p:txBody>
          <a:bodyPr spcFirstLastPara="1" wrap="square" lIns="91425" tIns="45700" rIns="91425" bIns="45700" anchor="ctr"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29" name="Google Shape;29;p3"/>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3"/>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3"/>
          <p:cNvSpPr txBox="1">
            <a:spLocks noGrp="1"/>
          </p:cNvSpPr>
          <p:nvPr>
            <p:ph type="sldNum" idx="12"/>
          </p:nvPr>
        </p:nvSpPr>
        <p:spPr>
          <a:xfrm>
            <a:off x="10558300" y="5956137"/>
            <a:ext cx="105250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4"/>
          <p:cNvSpPr/>
          <p:nvPr/>
        </p:nvSpPr>
        <p:spPr>
          <a:xfrm>
            <a:off x="445982" y="606554"/>
            <a:ext cx="11300036"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4"/>
          <p:cNvSpPr txBox="1">
            <a:spLocks noGrp="1"/>
          </p:cNvSpPr>
          <p:nvPr>
            <p:ph type="body" idx="1"/>
          </p:nvPr>
        </p:nvSpPr>
        <p:spPr>
          <a:xfrm>
            <a:off x="581193" y="2228003"/>
            <a:ext cx="5422390" cy="3633047"/>
          </a:xfrm>
          <a:prstGeom prst="rect">
            <a:avLst/>
          </a:prstGeom>
          <a:noFill/>
          <a:ln>
            <a:noFill/>
          </a:ln>
        </p:spPr>
        <p:txBody>
          <a:bodyPr spcFirstLastPara="1" wrap="square" lIns="91425" tIns="45700" rIns="91425" bIns="45700" anchor="ctr"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36" name="Google Shape;36;p4"/>
          <p:cNvSpPr txBox="1">
            <a:spLocks noGrp="1"/>
          </p:cNvSpPr>
          <p:nvPr>
            <p:ph type="body" idx="2"/>
          </p:nvPr>
        </p:nvSpPr>
        <p:spPr>
          <a:xfrm>
            <a:off x="6188417" y="2228003"/>
            <a:ext cx="5422392" cy="3633047"/>
          </a:xfrm>
          <a:prstGeom prst="rect">
            <a:avLst/>
          </a:prstGeom>
          <a:noFill/>
          <a:ln>
            <a:noFill/>
          </a:ln>
        </p:spPr>
        <p:txBody>
          <a:bodyPr spcFirstLastPara="1" wrap="square" lIns="91425" tIns="45700" rIns="91425" bIns="45700" anchor="ctr"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37" name="Google Shape;37;p4"/>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4"/>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4"/>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5"/>
          <p:cNvSpPr/>
          <p:nvPr/>
        </p:nvSpPr>
        <p:spPr>
          <a:xfrm>
            <a:off x="447817" y="5141974"/>
            <a:ext cx="11290860"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txBox="1">
            <a:spLocks noGrp="1"/>
          </p:cNvSpPr>
          <p:nvPr>
            <p:ph type="title"/>
          </p:nvPr>
        </p:nvSpPr>
        <p:spPr>
          <a:xfrm>
            <a:off x="581193" y="3043910"/>
            <a:ext cx="11029615" cy="1497507"/>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3600"/>
              <a:buFont typeface="Gill Sans"/>
              <a:buNone/>
              <a:defRPr sz="3600" b="0" cap="none">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5"/>
          <p:cNvSpPr txBox="1">
            <a:spLocks noGrp="1"/>
          </p:cNvSpPr>
          <p:nvPr>
            <p:ph type="body" idx="1"/>
          </p:nvPr>
        </p:nvSpPr>
        <p:spPr>
          <a:xfrm>
            <a:off x="581192" y="4541417"/>
            <a:ext cx="11029615" cy="600556"/>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1656"/>
              <a:buNone/>
              <a:defRPr sz="1800" cap="none">
                <a:solidFill>
                  <a:schemeClr val="accent2"/>
                </a:solidFill>
              </a:defRPr>
            </a:lvl1pPr>
            <a:lvl2pPr marL="914400" lvl="1" indent="-228600" algn="l">
              <a:spcBef>
                <a:spcPts val="600"/>
              </a:spcBef>
              <a:spcAft>
                <a:spcPts val="0"/>
              </a:spcAft>
              <a:buSzPts val="1656"/>
              <a:buNone/>
              <a:defRPr sz="1800">
                <a:solidFill>
                  <a:srgbClr val="888888"/>
                </a:solidFill>
              </a:defRPr>
            </a:lvl2pPr>
            <a:lvl3pPr marL="1371600" lvl="2" indent="-228600" algn="l">
              <a:spcBef>
                <a:spcPts val="600"/>
              </a:spcBef>
              <a:spcAft>
                <a:spcPts val="0"/>
              </a:spcAft>
              <a:buSzPts val="1472"/>
              <a:buNone/>
              <a:defRPr sz="1600">
                <a:solidFill>
                  <a:srgbClr val="888888"/>
                </a:solidFill>
              </a:defRPr>
            </a:lvl3pPr>
            <a:lvl4pPr marL="1828800" lvl="3" indent="-228600" algn="l">
              <a:spcBef>
                <a:spcPts val="600"/>
              </a:spcBef>
              <a:spcAft>
                <a:spcPts val="0"/>
              </a:spcAft>
              <a:buSzPts val="1288"/>
              <a:buNone/>
              <a:defRPr sz="1400">
                <a:solidFill>
                  <a:srgbClr val="888888"/>
                </a:solidFill>
              </a:defRPr>
            </a:lvl4pPr>
            <a:lvl5pPr marL="2286000" lvl="4" indent="-228600" algn="l">
              <a:spcBef>
                <a:spcPts val="600"/>
              </a:spcBef>
              <a:spcAft>
                <a:spcPts val="0"/>
              </a:spcAft>
              <a:buSzPts val="1288"/>
              <a:buNone/>
              <a:defRPr sz="1400">
                <a:solidFill>
                  <a:srgbClr val="888888"/>
                </a:solidFill>
              </a:defRPr>
            </a:lvl5pPr>
            <a:lvl6pPr marL="2743200" lvl="5" indent="-228600" algn="l">
              <a:spcBef>
                <a:spcPts val="600"/>
              </a:spcBef>
              <a:spcAft>
                <a:spcPts val="0"/>
              </a:spcAft>
              <a:buSzPts val="1288"/>
              <a:buNone/>
              <a:defRPr sz="1400">
                <a:solidFill>
                  <a:srgbClr val="888888"/>
                </a:solidFill>
              </a:defRPr>
            </a:lvl6pPr>
            <a:lvl7pPr marL="3200400" lvl="6" indent="-228600" algn="l">
              <a:spcBef>
                <a:spcPts val="600"/>
              </a:spcBef>
              <a:spcAft>
                <a:spcPts val="0"/>
              </a:spcAft>
              <a:buSzPts val="1288"/>
              <a:buNone/>
              <a:defRPr sz="1400">
                <a:solidFill>
                  <a:srgbClr val="888888"/>
                </a:solidFill>
              </a:defRPr>
            </a:lvl7pPr>
            <a:lvl8pPr marL="3657600" lvl="7" indent="-228600" algn="l">
              <a:spcBef>
                <a:spcPts val="600"/>
              </a:spcBef>
              <a:spcAft>
                <a:spcPts val="0"/>
              </a:spcAft>
              <a:buSzPts val="1288"/>
              <a:buNone/>
              <a:defRPr sz="1400">
                <a:solidFill>
                  <a:srgbClr val="888888"/>
                </a:solidFill>
              </a:defRPr>
            </a:lvl8pPr>
            <a:lvl9pPr marL="4114800" lvl="8" indent="-228600" algn="l">
              <a:spcBef>
                <a:spcPts val="600"/>
              </a:spcBef>
              <a:spcAft>
                <a:spcPts val="600"/>
              </a:spcAft>
              <a:buSzPts val="1288"/>
              <a:buNone/>
              <a:defRPr sz="1400">
                <a:solidFill>
                  <a:srgbClr val="888888"/>
                </a:solidFill>
              </a:defRPr>
            </a:lvl9pPr>
          </a:lstStyle>
          <a:p>
            <a:endParaRPr/>
          </a:p>
        </p:txBody>
      </p:sp>
      <p:sp>
        <p:nvSpPr>
          <p:cNvPr id="44" name="Google Shape;44;p5"/>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5"/>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5"/>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9F276A"/>
                </a:solidFill>
                <a:latin typeface="Gill Sans"/>
                <a:ea typeface="Gill Sans"/>
                <a:cs typeface="Gill Sans"/>
                <a:sym typeface="Gill Sans"/>
              </a:defRPr>
            </a:lvl1pPr>
            <a:lvl2pPr marL="0" lvl="1" indent="0" algn="r">
              <a:spcBef>
                <a:spcPts val="0"/>
              </a:spcBef>
              <a:buNone/>
              <a:defRPr sz="900">
                <a:solidFill>
                  <a:srgbClr val="9F276A"/>
                </a:solidFill>
                <a:latin typeface="Gill Sans"/>
                <a:ea typeface="Gill Sans"/>
                <a:cs typeface="Gill Sans"/>
                <a:sym typeface="Gill Sans"/>
              </a:defRPr>
            </a:lvl2pPr>
            <a:lvl3pPr marL="0" lvl="2" indent="0" algn="r">
              <a:spcBef>
                <a:spcPts val="0"/>
              </a:spcBef>
              <a:buNone/>
              <a:defRPr sz="900">
                <a:solidFill>
                  <a:srgbClr val="9F276A"/>
                </a:solidFill>
                <a:latin typeface="Gill Sans"/>
                <a:ea typeface="Gill Sans"/>
                <a:cs typeface="Gill Sans"/>
                <a:sym typeface="Gill Sans"/>
              </a:defRPr>
            </a:lvl3pPr>
            <a:lvl4pPr marL="0" lvl="3" indent="0" algn="r">
              <a:spcBef>
                <a:spcPts val="0"/>
              </a:spcBef>
              <a:buNone/>
              <a:defRPr sz="900">
                <a:solidFill>
                  <a:srgbClr val="9F276A"/>
                </a:solidFill>
                <a:latin typeface="Gill Sans"/>
                <a:ea typeface="Gill Sans"/>
                <a:cs typeface="Gill Sans"/>
                <a:sym typeface="Gill Sans"/>
              </a:defRPr>
            </a:lvl4pPr>
            <a:lvl5pPr marL="0" lvl="4" indent="0" algn="r">
              <a:spcBef>
                <a:spcPts val="0"/>
              </a:spcBef>
              <a:buNone/>
              <a:defRPr sz="900">
                <a:solidFill>
                  <a:srgbClr val="9F276A"/>
                </a:solidFill>
                <a:latin typeface="Gill Sans"/>
                <a:ea typeface="Gill Sans"/>
                <a:cs typeface="Gill Sans"/>
                <a:sym typeface="Gill Sans"/>
              </a:defRPr>
            </a:lvl5pPr>
            <a:lvl6pPr marL="0" lvl="5" indent="0" algn="r">
              <a:spcBef>
                <a:spcPts val="0"/>
              </a:spcBef>
              <a:buNone/>
              <a:defRPr sz="900">
                <a:solidFill>
                  <a:srgbClr val="9F276A"/>
                </a:solidFill>
                <a:latin typeface="Gill Sans"/>
                <a:ea typeface="Gill Sans"/>
                <a:cs typeface="Gill Sans"/>
                <a:sym typeface="Gill Sans"/>
              </a:defRPr>
            </a:lvl6pPr>
            <a:lvl7pPr marL="0" lvl="6" indent="0" algn="r">
              <a:spcBef>
                <a:spcPts val="0"/>
              </a:spcBef>
              <a:buNone/>
              <a:defRPr sz="900">
                <a:solidFill>
                  <a:srgbClr val="9F276A"/>
                </a:solidFill>
                <a:latin typeface="Gill Sans"/>
                <a:ea typeface="Gill Sans"/>
                <a:cs typeface="Gill Sans"/>
                <a:sym typeface="Gill Sans"/>
              </a:defRPr>
            </a:lvl7pPr>
            <a:lvl8pPr marL="0" lvl="7" indent="0" algn="r">
              <a:spcBef>
                <a:spcPts val="0"/>
              </a:spcBef>
              <a:buNone/>
              <a:defRPr sz="900">
                <a:solidFill>
                  <a:srgbClr val="9F276A"/>
                </a:solidFill>
                <a:latin typeface="Gill Sans"/>
                <a:ea typeface="Gill Sans"/>
                <a:cs typeface="Gill Sans"/>
                <a:sym typeface="Gill Sans"/>
              </a:defRPr>
            </a:lvl8pPr>
            <a:lvl9pPr marL="0" lvl="8" indent="0" algn="r">
              <a:spcBef>
                <a:spcPts val="0"/>
              </a:spcBef>
              <a:buNone/>
              <a:defRPr sz="900">
                <a:solidFill>
                  <a:srgbClr val="9F276A"/>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7"/>
        <p:cNvGrpSpPr/>
        <p:nvPr/>
      </p:nvGrpSpPr>
      <p:grpSpPr>
        <a:xfrm>
          <a:off x="0" y="0"/>
          <a:ext cx="0" cy="0"/>
          <a:chOff x="0" y="0"/>
          <a:chExt cx="0" cy="0"/>
        </a:xfrm>
      </p:grpSpPr>
      <p:sp>
        <p:nvSpPr>
          <p:cNvPr id="48" name="Google Shape;48;p6"/>
          <p:cNvSpPr/>
          <p:nvPr/>
        </p:nvSpPr>
        <p:spPr>
          <a:xfrm>
            <a:off x="445982" y="606554"/>
            <a:ext cx="11300036"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6"/>
          <p:cNvSpPr txBox="1">
            <a:spLocks noGrp="1"/>
          </p:cNvSpPr>
          <p:nvPr>
            <p:ph type="body" idx="1"/>
          </p:nvPr>
        </p:nvSpPr>
        <p:spPr>
          <a:xfrm>
            <a:off x="887219" y="2250892"/>
            <a:ext cx="5087075" cy="536005"/>
          </a:xfrm>
          <a:prstGeom prst="rect">
            <a:avLst/>
          </a:prstGeom>
          <a:noFill/>
          <a:ln>
            <a:noFill/>
          </a:ln>
        </p:spPr>
        <p:txBody>
          <a:bodyPr spcFirstLastPara="1" wrap="square" lIns="91425" tIns="45700" rIns="91425" bIns="45700" anchor="b" anchorCtr="0">
            <a:noAutofit/>
          </a:bodyPr>
          <a:lstStyle>
            <a:lvl1pPr marL="457200" lvl="0" indent="-228600" algn="l">
              <a:spcBef>
                <a:spcPts val="440"/>
              </a:spcBef>
              <a:spcAft>
                <a:spcPts val="0"/>
              </a:spcAft>
              <a:buSzPts val="2024"/>
              <a:buNone/>
              <a:defRPr sz="2200" b="0">
                <a:solidFill>
                  <a:schemeClr val="accent2"/>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51" name="Google Shape;51;p6"/>
          <p:cNvSpPr txBox="1">
            <a:spLocks noGrp="1"/>
          </p:cNvSpPr>
          <p:nvPr>
            <p:ph type="body" idx="2"/>
          </p:nvPr>
        </p:nvSpPr>
        <p:spPr>
          <a:xfrm>
            <a:off x="581194" y="2926052"/>
            <a:ext cx="5393100" cy="293499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52" name="Google Shape;52;p6"/>
          <p:cNvSpPr txBox="1">
            <a:spLocks noGrp="1"/>
          </p:cNvSpPr>
          <p:nvPr>
            <p:ph type="body" idx="3"/>
          </p:nvPr>
        </p:nvSpPr>
        <p:spPr>
          <a:xfrm>
            <a:off x="6523735" y="2250892"/>
            <a:ext cx="5087073" cy="553373"/>
          </a:xfrm>
          <a:prstGeom prst="rect">
            <a:avLst/>
          </a:prstGeom>
          <a:noFill/>
          <a:ln>
            <a:noFill/>
          </a:ln>
        </p:spPr>
        <p:txBody>
          <a:bodyPr spcFirstLastPara="1" wrap="square" lIns="91425" tIns="45700" rIns="91425" bIns="45700" anchor="b" anchorCtr="0">
            <a:noAutofit/>
          </a:bodyPr>
          <a:lstStyle>
            <a:lvl1pPr marL="457200" lvl="0" indent="-228600" algn="l">
              <a:spcBef>
                <a:spcPts val="440"/>
              </a:spcBef>
              <a:spcAft>
                <a:spcPts val="0"/>
              </a:spcAft>
              <a:buSzPts val="2024"/>
              <a:buNone/>
              <a:defRPr sz="2200" b="0">
                <a:solidFill>
                  <a:schemeClr val="accent2"/>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53" name="Google Shape;53;p6"/>
          <p:cNvSpPr txBox="1">
            <a:spLocks noGrp="1"/>
          </p:cNvSpPr>
          <p:nvPr>
            <p:ph type="body" idx="4"/>
          </p:nvPr>
        </p:nvSpPr>
        <p:spPr>
          <a:xfrm>
            <a:off x="6217709" y="2926052"/>
            <a:ext cx="5393100" cy="293499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54" name="Google Shape;54;p6"/>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6"/>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6"/>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7"/>
          <p:cNvSpPr/>
          <p:nvPr/>
        </p:nvSpPr>
        <p:spPr>
          <a:xfrm>
            <a:off x="440683" y="606554"/>
            <a:ext cx="11300036"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txBox="1">
            <a:spLocks noGrp="1"/>
          </p:cNvSpPr>
          <p:nvPr>
            <p:ph type="title"/>
          </p:nvPr>
        </p:nvSpPr>
        <p:spPr>
          <a:xfrm>
            <a:off x="575894" y="729658"/>
            <a:ext cx="11029616" cy="988332"/>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7"/>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7"/>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7"/>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3"/>
        <p:cNvGrpSpPr/>
        <p:nvPr/>
      </p:nvGrpSpPr>
      <p:grpSpPr>
        <a:xfrm>
          <a:off x="0" y="0"/>
          <a:ext cx="0" cy="0"/>
          <a:chOff x="0" y="0"/>
          <a:chExt cx="0" cy="0"/>
        </a:xfrm>
      </p:grpSpPr>
      <p:sp>
        <p:nvSpPr>
          <p:cNvPr id="64" name="Google Shape;64;p8"/>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8"/>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8"/>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7"/>
        <p:cNvGrpSpPr/>
        <p:nvPr/>
      </p:nvGrpSpPr>
      <p:grpSpPr>
        <a:xfrm>
          <a:off x="0" y="0"/>
          <a:ext cx="0" cy="0"/>
          <a:chOff x="0" y="0"/>
          <a:chExt cx="0" cy="0"/>
        </a:xfrm>
      </p:grpSpPr>
      <p:sp>
        <p:nvSpPr>
          <p:cNvPr id="68" name="Google Shape;68;p9"/>
          <p:cNvSpPr/>
          <p:nvPr/>
        </p:nvSpPr>
        <p:spPr>
          <a:xfrm>
            <a:off x="447817" y="5141973"/>
            <a:ext cx="11298200" cy="127470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txBox="1">
            <a:spLocks noGrp="1"/>
          </p:cNvSpPr>
          <p:nvPr>
            <p:ph type="title"/>
          </p:nvPr>
        </p:nvSpPr>
        <p:spPr>
          <a:xfrm>
            <a:off x="581192" y="5262296"/>
            <a:ext cx="4909445" cy="689514"/>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9F276A"/>
              </a:buClr>
              <a:buSzPts val="2000"/>
              <a:buFont typeface="Gill Sans"/>
              <a:buNone/>
              <a:defRPr sz="2000" b="0">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9"/>
          <p:cNvSpPr txBox="1">
            <a:spLocks noGrp="1"/>
          </p:cNvSpPr>
          <p:nvPr>
            <p:ph type="body" idx="1"/>
          </p:nvPr>
        </p:nvSpPr>
        <p:spPr>
          <a:xfrm>
            <a:off x="447816" y="601200"/>
            <a:ext cx="11292840" cy="4204800"/>
          </a:xfrm>
          <a:prstGeom prst="rect">
            <a:avLst/>
          </a:prstGeom>
          <a:noFill/>
          <a:ln>
            <a:noFill/>
          </a:ln>
        </p:spPr>
        <p:txBody>
          <a:bodyPr spcFirstLastPara="1" wrap="square" lIns="91425" tIns="45700" rIns="91425" bIns="45700" anchor="ctr" anchorCtr="0">
            <a:normAutofit/>
          </a:bodyPr>
          <a:lstStyle>
            <a:lvl1pPr marL="457200" lvl="0" indent="-345440" algn="l">
              <a:spcBef>
                <a:spcPts val="400"/>
              </a:spcBef>
              <a:spcAft>
                <a:spcPts val="0"/>
              </a:spcAft>
              <a:buSzPts val="1840"/>
              <a:buChar char="◼"/>
              <a:defRPr sz="2000">
                <a:solidFill>
                  <a:schemeClr val="dk2"/>
                </a:solidFill>
              </a:defRPr>
            </a:lvl1pPr>
            <a:lvl2pPr marL="914400" lvl="1" indent="-333756" algn="l">
              <a:spcBef>
                <a:spcPts val="600"/>
              </a:spcBef>
              <a:spcAft>
                <a:spcPts val="0"/>
              </a:spcAft>
              <a:buSzPts val="1656"/>
              <a:buChar char="◼"/>
              <a:defRPr sz="1800">
                <a:solidFill>
                  <a:schemeClr val="dk2"/>
                </a:solidFill>
              </a:defRPr>
            </a:lvl2pPr>
            <a:lvl3pPr marL="1371600" lvl="2" indent="-322072" algn="l">
              <a:spcBef>
                <a:spcPts val="600"/>
              </a:spcBef>
              <a:spcAft>
                <a:spcPts val="0"/>
              </a:spcAft>
              <a:buSzPts val="1472"/>
              <a:buChar char="◼"/>
              <a:defRPr sz="1600">
                <a:solidFill>
                  <a:schemeClr val="dk2"/>
                </a:solidFill>
              </a:defRPr>
            </a:lvl3pPr>
            <a:lvl4pPr marL="1828800" lvl="3" indent="-310388" algn="l">
              <a:spcBef>
                <a:spcPts val="600"/>
              </a:spcBef>
              <a:spcAft>
                <a:spcPts val="0"/>
              </a:spcAft>
              <a:buSzPts val="1288"/>
              <a:buChar char="◼"/>
              <a:defRPr sz="1400">
                <a:solidFill>
                  <a:schemeClr val="dk2"/>
                </a:solidFill>
              </a:defRPr>
            </a:lvl4pPr>
            <a:lvl5pPr marL="2286000" lvl="4" indent="-310388" algn="l">
              <a:spcBef>
                <a:spcPts val="600"/>
              </a:spcBef>
              <a:spcAft>
                <a:spcPts val="0"/>
              </a:spcAft>
              <a:buSzPts val="1288"/>
              <a:buChar char="◼"/>
              <a:defRPr sz="1400">
                <a:solidFill>
                  <a:schemeClr val="dk2"/>
                </a:solidFill>
              </a:defRPr>
            </a:lvl5pPr>
            <a:lvl6pPr marL="2743200" lvl="5" indent="-310388" algn="l">
              <a:spcBef>
                <a:spcPts val="600"/>
              </a:spcBef>
              <a:spcAft>
                <a:spcPts val="0"/>
              </a:spcAft>
              <a:buSzPts val="1288"/>
              <a:buChar char="◼"/>
              <a:defRPr sz="1400">
                <a:solidFill>
                  <a:schemeClr val="dk2"/>
                </a:solidFill>
              </a:defRPr>
            </a:lvl6pPr>
            <a:lvl7pPr marL="3200400" lvl="6" indent="-310388" algn="l">
              <a:spcBef>
                <a:spcPts val="600"/>
              </a:spcBef>
              <a:spcAft>
                <a:spcPts val="0"/>
              </a:spcAft>
              <a:buSzPts val="1288"/>
              <a:buChar char="◼"/>
              <a:defRPr sz="1400">
                <a:solidFill>
                  <a:schemeClr val="dk2"/>
                </a:solidFill>
              </a:defRPr>
            </a:lvl7pPr>
            <a:lvl8pPr marL="3657600" lvl="7" indent="-310388" algn="l">
              <a:spcBef>
                <a:spcPts val="600"/>
              </a:spcBef>
              <a:spcAft>
                <a:spcPts val="0"/>
              </a:spcAft>
              <a:buSzPts val="1288"/>
              <a:buChar char="◼"/>
              <a:defRPr sz="1400">
                <a:solidFill>
                  <a:schemeClr val="dk2"/>
                </a:solidFill>
              </a:defRPr>
            </a:lvl8pPr>
            <a:lvl9pPr marL="4114800" lvl="8" indent="-310388" algn="l">
              <a:spcBef>
                <a:spcPts val="600"/>
              </a:spcBef>
              <a:spcAft>
                <a:spcPts val="600"/>
              </a:spcAft>
              <a:buSzPts val="1288"/>
              <a:buChar char="◼"/>
              <a:defRPr sz="1400">
                <a:solidFill>
                  <a:schemeClr val="dk2"/>
                </a:solidFill>
              </a:defRPr>
            </a:lvl9pPr>
          </a:lstStyle>
          <a:p>
            <a:endParaRPr/>
          </a:p>
        </p:txBody>
      </p:sp>
      <p:sp>
        <p:nvSpPr>
          <p:cNvPr id="71" name="Google Shape;71;p9"/>
          <p:cNvSpPr txBox="1">
            <a:spLocks noGrp="1"/>
          </p:cNvSpPr>
          <p:nvPr>
            <p:ph type="body" idx="2"/>
          </p:nvPr>
        </p:nvSpPr>
        <p:spPr>
          <a:xfrm>
            <a:off x="5740823" y="5262296"/>
            <a:ext cx="5869987" cy="689515"/>
          </a:xfrm>
          <a:prstGeom prst="rect">
            <a:avLst/>
          </a:prstGeom>
          <a:noFill/>
          <a:ln>
            <a:noFill/>
          </a:ln>
        </p:spPr>
        <p:txBody>
          <a:bodyPr spcFirstLastPara="1" wrap="square" lIns="91425" tIns="45700" rIns="91425" bIns="45700" anchor="ctr" anchorCtr="0">
            <a:normAutofit/>
          </a:bodyPr>
          <a:lstStyle>
            <a:lvl1pPr marL="457200" lvl="0" indent="-228600" algn="r">
              <a:spcBef>
                <a:spcPts val="220"/>
              </a:spcBef>
              <a:spcAft>
                <a:spcPts val="0"/>
              </a:spcAft>
              <a:buSzPts val="1012"/>
              <a:buNone/>
              <a:defRPr sz="1100">
                <a:solidFill>
                  <a:schemeClr val="lt1"/>
                </a:solidFill>
              </a:defRPr>
            </a:lvl1pPr>
            <a:lvl2pPr marL="914400" lvl="1" indent="-228600" algn="l">
              <a:spcBef>
                <a:spcPts val="600"/>
              </a:spcBef>
              <a:spcAft>
                <a:spcPts val="0"/>
              </a:spcAft>
              <a:buSzPts val="1012"/>
              <a:buNone/>
              <a:defRPr sz="11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72" name="Google Shape;72;p9"/>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9"/>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9F276A"/>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9"/>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9F276A"/>
                </a:solidFill>
                <a:latin typeface="Gill Sans"/>
                <a:ea typeface="Gill Sans"/>
                <a:cs typeface="Gill Sans"/>
                <a:sym typeface="Gill Sans"/>
              </a:defRPr>
            </a:lvl1pPr>
            <a:lvl2pPr marL="0" lvl="1" indent="0" algn="r">
              <a:spcBef>
                <a:spcPts val="0"/>
              </a:spcBef>
              <a:buNone/>
              <a:defRPr sz="900">
                <a:solidFill>
                  <a:srgbClr val="9F276A"/>
                </a:solidFill>
                <a:latin typeface="Gill Sans"/>
                <a:ea typeface="Gill Sans"/>
                <a:cs typeface="Gill Sans"/>
                <a:sym typeface="Gill Sans"/>
              </a:defRPr>
            </a:lvl2pPr>
            <a:lvl3pPr marL="0" lvl="2" indent="0" algn="r">
              <a:spcBef>
                <a:spcPts val="0"/>
              </a:spcBef>
              <a:buNone/>
              <a:defRPr sz="900">
                <a:solidFill>
                  <a:srgbClr val="9F276A"/>
                </a:solidFill>
                <a:latin typeface="Gill Sans"/>
                <a:ea typeface="Gill Sans"/>
                <a:cs typeface="Gill Sans"/>
                <a:sym typeface="Gill Sans"/>
              </a:defRPr>
            </a:lvl3pPr>
            <a:lvl4pPr marL="0" lvl="3" indent="0" algn="r">
              <a:spcBef>
                <a:spcPts val="0"/>
              </a:spcBef>
              <a:buNone/>
              <a:defRPr sz="900">
                <a:solidFill>
                  <a:srgbClr val="9F276A"/>
                </a:solidFill>
                <a:latin typeface="Gill Sans"/>
                <a:ea typeface="Gill Sans"/>
                <a:cs typeface="Gill Sans"/>
                <a:sym typeface="Gill Sans"/>
              </a:defRPr>
            </a:lvl4pPr>
            <a:lvl5pPr marL="0" lvl="4" indent="0" algn="r">
              <a:spcBef>
                <a:spcPts val="0"/>
              </a:spcBef>
              <a:buNone/>
              <a:defRPr sz="900">
                <a:solidFill>
                  <a:srgbClr val="9F276A"/>
                </a:solidFill>
                <a:latin typeface="Gill Sans"/>
                <a:ea typeface="Gill Sans"/>
                <a:cs typeface="Gill Sans"/>
                <a:sym typeface="Gill Sans"/>
              </a:defRPr>
            </a:lvl5pPr>
            <a:lvl6pPr marL="0" lvl="5" indent="0" algn="r">
              <a:spcBef>
                <a:spcPts val="0"/>
              </a:spcBef>
              <a:buNone/>
              <a:defRPr sz="900">
                <a:solidFill>
                  <a:srgbClr val="9F276A"/>
                </a:solidFill>
                <a:latin typeface="Gill Sans"/>
                <a:ea typeface="Gill Sans"/>
                <a:cs typeface="Gill Sans"/>
                <a:sym typeface="Gill Sans"/>
              </a:defRPr>
            </a:lvl6pPr>
            <a:lvl7pPr marL="0" lvl="6" indent="0" algn="r">
              <a:spcBef>
                <a:spcPts val="0"/>
              </a:spcBef>
              <a:buNone/>
              <a:defRPr sz="900">
                <a:solidFill>
                  <a:srgbClr val="9F276A"/>
                </a:solidFill>
                <a:latin typeface="Gill Sans"/>
                <a:ea typeface="Gill Sans"/>
                <a:cs typeface="Gill Sans"/>
                <a:sym typeface="Gill Sans"/>
              </a:defRPr>
            </a:lvl7pPr>
            <a:lvl8pPr marL="0" lvl="7" indent="0" algn="r">
              <a:spcBef>
                <a:spcPts val="0"/>
              </a:spcBef>
              <a:buNone/>
              <a:defRPr sz="900">
                <a:solidFill>
                  <a:srgbClr val="9F276A"/>
                </a:solidFill>
                <a:latin typeface="Gill Sans"/>
                <a:ea typeface="Gill Sans"/>
                <a:cs typeface="Gill Sans"/>
                <a:sym typeface="Gill Sans"/>
              </a:defRPr>
            </a:lvl8pPr>
            <a:lvl9pPr marL="0" lvl="8" indent="0" algn="r">
              <a:spcBef>
                <a:spcPts val="0"/>
              </a:spcBef>
              <a:buNone/>
              <a:defRPr sz="900">
                <a:solidFill>
                  <a:srgbClr val="9F276A"/>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5"/>
        <p:cNvGrpSpPr/>
        <p:nvPr/>
      </p:nvGrpSpPr>
      <p:grpSpPr>
        <a:xfrm>
          <a:off x="0" y="0"/>
          <a:ext cx="0" cy="0"/>
          <a:chOff x="0" y="0"/>
          <a:chExt cx="0" cy="0"/>
        </a:xfrm>
      </p:grpSpPr>
      <p:sp>
        <p:nvSpPr>
          <p:cNvPr id="76" name="Google Shape;76;p10"/>
          <p:cNvSpPr txBox="1">
            <a:spLocks noGrp="1"/>
          </p:cNvSpPr>
          <p:nvPr>
            <p:ph type="title"/>
          </p:nvPr>
        </p:nvSpPr>
        <p:spPr>
          <a:xfrm>
            <a:off x="581193" y="4693389"/>
            <a:ext cx="11029616"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400"/>
              <a:buFont typeface="Gill Sans"/>
              <a:buNone/>
              <a:defRPr sz="2400" b="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0"/>
          <p:cNvSpPr>
            <a:spLocks noGrp="1"/>
          </p:cNvSpPr>
          <p:nvPr>
            <p:ph type="pic" idx="2"/>
          </p:nvPr>
        </p:nvSpPr>
        <p:spPr>
          <a:xfrm>
            <a:off x="447817" y="599725"/>
            <a:ext cx="11290859" cy="3557252"/>
          </a:xfrm>
          <a:prstGeom prst="rect">
            <a:avLst/>
          </a:prstGeom>
          <a:noFill/>
          <a:ln>
            <a:noFill/>
          </a:ln>
        </p:spPr>
      </p:sp>
      <p:sp>
        <p:nvSpPr>
          <p:cNvPr id="78" name="Google Shape;78;p10"/>
          <p:cNvSpPr txBox="1">
            <a:spLocks noGrp="1"/>
          </p:cNvSpPr>
          <p:nvPr>
            <p:ph type="body" idx="1"/>
          </p:nvPr>
        </p:nvSpPr>
        <p:spPr>
          <a:xfrm>
            <a:off x="581192" y="5260127"/>
            <a:ext cx="11029617" cy="598671"/>
          </a:xfrm>
          <a:prstGeom prst="rect">
            <a:avLst/>
          </a:prstGeom>
          <a:noFill/>
          <a:ln>
            <a:noFill/>
          </a:ln>
        </p:spPr>
        <p:txBody>
          <a:bodyPr spcFirstLastPara="1" wrap="square" lIns="91425" tIns="45700" rIns="91425" bIns="45700" anchor="ctr" anchorCtr="0">
            <a:normAutofit/>
          </a:bodyPr>
          <a:lstStyle>
            <a:lvl1pPr marL="457200" lvl="0" indent="-228600" algn="l">
              <a:spcBef>
                <a:spcPts val="240"/>
              </a:spcBef>
              <a:spcAft>
                <a:spcPts val="0"/>
              </a:spcAft>
              <a:buSzPts val="1104"/>
              <a:buNone/>
              <a:defRPr sz="1200"/>
            </a:lvl1pPr>
            <a:lvl2pPr marL="914400" lvl="1" indent="-228600" algn="l">
              <a:spcBef>
                <a:spcPts val="600"/>
              </a:spcBef>
              <a:spcAft>
                <a:spcPts val="0"/>
              </a:spcAft>
              <a:buSzPts val="1104"/>
              <a:buNone/>
              <a:defRPr sz="12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79" name="Google Shape;79;p10"/>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0"/>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0"/>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581192" y="705124"/>
            <a:ext cx="11029616" cy="1189554"/>
          </a:xfrm>
          <a:prstGeom prst="rect">
            <a:avLst/>
          </a:prstGeom>
          <a:noFill/>
          <a:ln>
            <a:noFill/>
          </a:ln>
        </p:spPr>
        <p:txBody>
          <a:bodyPr spcFirstLastPara="1" wrap="square" lIns="91425" tIns="45700" rIns="91425" bIns="45700" anchor="b" anchorCtr="0">
            <a:normAutofit/>
          </a:bodyPr>
          <a:lstStyle>
            <a:lvl1pPr marR="0" lvl="0" algn="l" rtl="0">
              <a:spcBef>
                <a:spcPts val="0"/>
              </a:spcBef>
              <a:spcAft>
                <a:spcPts val="0"/>
              </a:spcAft>
              <a:buClr>
                <a:schemeClr val="lt1"/>
              </a:buClr>
              <a:buSzPts val="2800"/>
              <a:buFont typeface="Gill Sans"/>
              <a:buNone/>
              <a:defRPr sz="280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1" name="Google Shape;11;p1"/>
          <p:cNvSpPr txBox="1">
            <a:spLocks noGrp="1"/>
          </p:cNvSpPr>
          <p:nvPr>
            <p:ph type="body" idx="1"/>
          </p:nvPr>
        </p:nvSpPr>
        <p:spPr>
          <a:xfrm>
            <a:off x="581192" y="2336003"/>
            <a:ext cx="11029616" cy="3522794"/>
          </a:xfrm>
          <a:prstGeom prst="rect">
            <a:avLst/>
          </a:prstGeom>
          <a:noFill/>
          <a:ln>
            <a:noFill/>
          </a:ln>
        </p:spPr>
        <p:txBody>
          <a:bodyPr spcFirstLastPara="1" wrap="square" lIns="91425" tIns="45700" rIns="91425" bIns="45700" anchor="ctr" anchorCtr="0">
            <a:normAutofit/>
          </a:bodyPr>
          <a:lstStyle>
            <a:lvl1pPr marL="457200" marR="0" lvl="0" indent="-333756" algn="l" rtl="0">
              <a:spcBef>
                <a:spcPts val="360"/>
              </a:spcBef>
              <a:spcAft>
                <a:spcPts val="0"/>
              </a:spcAft>
              <a:buClr>
                <a:schemeClr val="accent2"/>
              </a:buClr>
              <a:buSzPts val="1656"/>
              <a:buFont typeface="Noto Sans Symbols"/>
              <a:buChar char="◼"/>
              <a:defRPr sz="1800" b="0" i="0" u="none" strike="noStrike" cap="none">
                <a:solidFill>
                  <a:schemeClr val="dk2"/>
                </a:solidFill>
                <a:latin typeface="Gill Sans"/>
                <a:ea typeface="Gill Sans"/>
                <a:cs typeface="Gill Sans"/>
                <a:sym typeface="Gill Sans"/>
              </a:defRPr>
            </a:lvl1pPr>
            <a:lvl2pPr marL="914400" marR="0" lvl="1" indent="-322072" algn="l" rtl="0">
              <a:spcBef>
                <a:spcPts val="600"/>
              </a:spcBef>
              <a:spcAft>
                <a:spcPts val="0"/>
              </a:spcAft>
              <a:buClr>
                <a:schemeClr val="accent2"/>
              </a:buClr>
              <a:buSzPts val="1472"/>
              <a:buFont typeface="Noto Sans Symbols"/>
              <a:buChar char="◼"/>
              <a:defRPr sz="1600" b="0" i="0" u="none" strike="noStrike" cap="none">
                <a:solidFill>
                  <a:schemeClr val="dk2"/>
                </a:solidFill>
                <a:latin typeface="Gill Sans"/>
                <a:ea typeface="Gill Sans"/>
                <a:cs typeface="Gill Sans"/>
                <a:sym typeface="Gill Sans"/>
              </a:defRPr>
            </a:lvl2pPr>
            <a:lvl3pPr marL="1371600" marR="0" lvl="2" indent="-310388" algn="l" rtl="0">
              <a:spcBef>
                <a:spcPts val="600"/>
              </a:spcBef>
              <a:spcAft>
                <a:spcPts val="0"/>
              </a:spcAft>
              <a:buClr>
                <a:schemeClr val="accent2"/>
              </a:buClr>
              <a:buSzPts val="1288"/>
              <a:buFont typeface="Noto Sans Symbols"/>
              <a:buChar char="◼"/>
              <a:defRPr sz="1400" b="0" i="0" u="none" strike="noStrike" cap="none">
                <a:solidFill>
                  <a:schemeClr val="dk2"/>
                </a:solidFill>
                <a:latin typeface="Gill Sans"/>
                <a:ea typeface="Gill Sans"/>
                <a:cs typeface="Gill Sans"/>
                <a:sym typeface="Gill Sans"/>
              </a:defRPr>
            </a:lvl3pPr>
            <a:lvl4pPr marL="1828800" marR="0" lvl="3" indent="-298703"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4pPr>
            <a:lvl5pPr marL="2286000" marR="0" lvl="4"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5pPr>
            <a:lvl6pPr marL="2743200" marR="0" lvl="5"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6pPr>
            <a:lvl7pPr marL="3200400" marR="0" lvl="6"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7pPr>
            <a:lvl8pPr marL="3657600" marR="0" lvl="7" indent="-298703"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8pPr>
            <a:lvl9pPr marL="4114800" marR="0" lvl="8" indent="-298703" algn="l" rtl="0">
              <a:spcBef>
                <a:spcPts val="600"/>
              </a:spcBef>
              <a:spcAft>
                <a:spcPts val="60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9pPr>
          </a:lstStyle>
          <a:p>
            <a:endParaRPr/>
          </a:p>
        </p:txBody>
      </p:sp>
      <p:sp>
        <p:nvSpPr>
          <p:cNvPr id="12" name="Google Shape;12;p1"/>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chemeClr val="accent2"/>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13" name="Google Shape;13;p1"/>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chemeClr val="accent2"/>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14" name="Google Shape;14;p1"/>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accent2"/>
                </a:solidFill>
                <a:latin typeface="Gill Sans"/>
                <a:ea typeface="Gill Sans"/>
                <a:cs typeface="Gill Sans"/>
                <a:sym typeface="Gill Sans"/>
              </a:defRPr>
            </a:lvl1pPr>
            <a:lvl2pPr marL="0" marR="0" lvl="1" indent="0" algn="r" rtl="0">
              <a:spcBef>
                <a:spcPts val="0"/>
              </a:spcBef>
              <a:buNone/>
              <a:defRPr sz="900" b="0" i="0" u="none" strike="noStrike" cap="none">
                <a:solidFill>
                  <a:schemeClr val="accent2"/>
                </a:solidFill>
                <a:latin typeface="Gill Sans"/>
                <a:ea typeface="Gill Sans"/>
                <a:cs typeface="Gill Sans"/>
                <a:sym typeface="Gill Sans"/>
              </a:defRPr>
            </a:lvl2pPr>
            <a:lvl3pPr marL="0" marR="0" lvl="2" indent="0" algn="r" rtl="0">
              <a:spcBef>
                <a:spcPts val="0"/>
              </a:spcBef>
              <a:buNone/>
              <a:defRPr sz="900" b="0" i="0" u="none" strike="noStrike" cap="none">
                <a:solidFill>
                  <a:schemeClr val="accent2"/>
                </a:solidFill>
                <a:latin typeface="Gill Sans"/>
                <a:ea typeface="Gill Sans"/>
                <a:cs typeface="Gill Sans"/>
                <a:sym typeface="Gill Sans"/>
              </a:defRPr>
            </a:lvl3pPr>
            <a:lvl4pPr marL="0" marR="0" lvl="3" indent="0" algn="r" rtl="0">
              <a:spcBef>
                <a:spcPts val="0"/>
              </a:spcBef>
              <a:buNone/>
              <a:defRPr sz="900" b="0" i="0" u="none" strike="noStrike" cap="none">
                <a:solidFill>
                  <a:schemeClr val="accent2"/>
                </a:solidFill>
                <a:latin typeface="Gill Sans"/>
                <a:ea typeface="Gill Sans"/>
                <a:cs typeface="Gill Sans"/>
                <a:sym typeface="Gill Sans"/>
              </a:defRPr>
            </a:lvl4pPr>
            <a:lvl5pPr marL="0" marR="0" lvl="4" indent="0" algn="r" rtl="0">
              <a:spcBef>
                <a:spcPts val="0"/>
              </a:spcBef>
              <a:buNone/>
              <a:defRPr sz="900" b="0" i="0" u="none" strike="noStrike" cap="none">
                <a:solidFill>
                  <a:schemeClr val="accent2"/>
                </a:solidFill>
                <a:latin typeface="Gill Sans"/>
                <a:ea typeface="Gill Sans"/>
                <a:cs typeface="Gill Sans"/>
                <a:sym typeface="Gill Sans"/>
              </a:defRPr>
            </a:lvl5pPr>
            <a:lvl6pPr marL="0" marR="0" lvl="5" indent="0" algn="r" rtl="0">
              <a:spcBef>
                <a:spcPts val="0"/>
              </a:spcBef>
              <a:buNone/>
              <a:defRPr sz="900" b="0" i="0" u="none" strike="noStrike" cap="none">
                <a:solidFill>
                  <a:schemeClr val="accent2"/>
                </a:solidFill>
                <a:latin typeface="Gill Sans"/>
                <a:ea typeface="Gill Sans"/>
                <a:cs typeface="Gill Sans"/>
                <a:sym typeface="Gill Sans"/>
              </a:defRPr>
            </a:lvl6pPr>
            <a:lvl7pPr marL="0" marR="0" lvl="6" indent="0" algn="r" rtl="0">
              <a:spcBef>
                <a:spcPts val="0"/>
              </a:spcBef>
              <a:buNone/>
              <a:defRPr sz="900" b="0" i="0" u="none" strike="noStrike" cap="none">
                <a:solidFill>
                  <a:schemeClr val="accent2"/>
                </a:solidFill>
                <a:latin typeface="Gill Sans"/>
                <a:ea typeface="Gill Sans"/>
                <a:cs typeface="Gill Sans"/>
                <a:sym typeface="Gill Sans"/>
              </a:defRPr>
            </a:lvl7pPr>
            <a:lvl8pPr marL="0" marR="0" lvl="7" indent="0" algn="r" rtl="0">
              <a:spcBef>
                <a:spcPts val="0"/>
              </a:spcBef>
              <a:buNone/>
              <a:defRPr sz="900" b="0" i="0" u="none" strike="noStrike" cap="none">
                <a:solidFill>
                  <a:schemeClr val="accent2"/>
                </a:solidFill>
                <a:latin typeface="Gill Sans"/>
                <a:ea typeface="Gill Sans"/>
                <a:cs typeface="Gill Sans"/>
                <a:sym typeface="Gill Sans"/>
              </a:defRPr>
            </a:lvl8pPr>
            <a:lvl9pPr marL="0" marR="0" lvl="8" indent="0" algn="r" rtl="0">
              <a:spcBef>
                <a:spcPts val="0"/>
              </a:spcBef>
              <a:buNone/>
              <a:defRPr sz="900" b="0" i="0" u="none" strike="noStrike" cap="none">
                <a:solidFill>
                  <a:schemeClr val="accent2"/>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
        <p:nvSpPr>
          <p:cNvPr id="15" name="Google Shape;15;p1"/>
          <p:cNvSpPr/>
          <p:nvPr/>
        </p:nvSpPr>
        <p:spPr>
          <a:xfrm>
            <a:off x="446534" y="457200"/>
            <a:ext cx="3703320" cy="9499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
          <p:cNvSpPr/>
          <p:nvPr/>
        </p:nvSpPr>
        <p:spPr>
          <a:xfrm>
            <a:off x="8042147" y="453643"/>
            <a:ext cx="3703320" cy="9855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
          <p:cNvSpPr/>
          <p:nvPr/>
        </p:nvSpPr>
        <p:spPr>
          <a:xfrm>
            <a:off x="4241830" y="457200"/>
            <a:ext cx="3703320" cy="9144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vo4pMVb0R6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9.png"/></Relationships>
</file>

<file path=ppt/slides/_rels/slide3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46.jp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3"/>
          <p:cNvSpPr txBox="1">
            <a:spLocks noGrp="1"/>
          </p:cNvSpPr>
          <p:nvPr>
            <p:ph type="ctrTitle"/>
          </p:nvPr>
        </p:nvSpPr>
        <p:spPr>
          <a:xfrm>
            <a:off x="581191" y="1020431"/>
            <a:ext cx="10993549" cy="1475013"/>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accent1"/>
              </a:buClr>
              <a:buSzPts val="3600"/>
              <a:buFont typeface="Gill Sans"/>
              <a:buNone/>
            </a:pPr>
            <a:r>
              <a:rPr lang="en-US"/>
              <a:t>INTRODUCTION TO PSYCHOLOGY (WEEK 1)</a:t>
            </a:r>
            <a:endParaRPr/>
          </a:p>
        </p:txBody>
      </p:sp>
      <p:sp>
        <p:nvSpPr>
          <p:cNvPr id="101" name="Google Shape;101;p13"/>
          <p:cNvSpPr/>
          <p:nvPr/>
        </p:nvSpPr>
        <p:spPr>
          <a:xfrm>
            <a:off x="695494" y="4963789"/>
            <a:ext cx="6096000" cy="175432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dirty="0">
                <a:solidFill>
                  <a:schemeClr val="lt1"/>
                </a:solidFill>
                <a:latin typeface="Gill Sans"/>
                <a:ea typeface="Gill Sans"/>
                <a:cs typeface="Gill Sans"/>
                <a:sym typeface="Gill Sans"/>
              </a:rPr>
              <a:t>BY: </a:t>
            </a:r>
            <a:r>
              <a:rPr lang="en-US" sz="1800" dirty="0" err="1" smtClean="0">
                <a:solidFill>
                  <a:schemeClr val="lt1"/>
                </a:solidFill>
                <a:latin typeface="Gill Sans"/>
                <a:ea typeface="Gill Sans"/>
                <a:cs typeface="Gill Sans"/>
                <a:sym typeface="Gill Sans"/>
              </a:rPr>
              <a:t>Rabia</a:t>
            </a:r>
            <a:r>
              <a:rPr lang="en-US" sz="1800" dirty="0" smtClean="0">
                <a:solidFill>
                  <a:schemeClr val="lt1"/>
                </a:solidFill>
                <a:latin typeface="Gill Sans"/>
                <a:ea typeface="Gill Sans"/>
                <a:cs typeface="Gill Sans"/>
                <a:sym typeface="Gill Sans"/>
              </a:rPr>
              <a:t> </a:t>
            </a:r>
            <a:r>
              <a:rPr lang="en-US" sz="1800" dirty="0" err="1" smtClean="0">
                <a:solidFill>
                  <a:schemeClr val="lt1"/>
                </a:solidFill>
                <a:latin typeface="Gill Sans"/>
                <a:ea typeface="Gill Sans"/>
                <a:cs typeface="Gill Sans"/>
                <a:sym typeface="Gill Sans"/>
              </a:rPr>
              <a:t>Ejaz</a:t>
            </a:r>
            <a:r>
              <a:rPr lang="en-US" sz="1800" b="0" i="0" u="none" strike="noStrike" cap="none" dirty="0" smtClean="0">
                <a:solidFill>
                  <a:schemeClr val="lt1"/>
                </a:solidFill>
                <a:latin typeface="Gill Sans"/>
                <a:ea typeface="Gill Sans"/>
                <a:cs typeface="Gill Sans"/>
                <a:sym typeface="Gill Sans"/>
              </a:rPr>
              <a:t> </a:t>
            </a:r>
            <a:endParaRPr dirty="0"/>
          </a:p>
          <a:p>
            <a:pPr marL="0" marR="0" lvl="0" indent="0" algn="l" rtl="0">
              <a:spcBef>
                <a:spcPts val="0"/>
              </a:spcBef>
              <a:spcAft>
                <a:spcPts val="0"/>
              </a:spcAft>
              <a:buNone/>
            </a:pPr>
            <a:r>
              <a:rPr lang="en-US" sz="1800" dirty="0">
                <a:solidFill>
                  <a:schemeClr val="lt1"/>
                </a:solidFill>
                <a:latin typeface="Gill Sans"/>
                <a:ea typeface="Gill Sans"/>
                <a:cs typeface="Gill Sans"/>
                <a:sym typeface="Gill Sans"/>
              </a:rPr>
              <a:t>LECTURER </a:t>
            </a:r>
            <a:endParaRPr sz="1800" dirty="0">
              <a:solidFill>
                <a:schemeClr val="lt1"/>
              </a:solidFill>
              <a:latin typeface="Gill Sans"/>
              <a:ea typeface="Gill Sans"/>
              <a:cs typeface="Gill Sans"/>
              <a:sym typeface="Gill Sans"/>
            </a:endParaRPr>
          </a:p>
          <a:p>
            <a:pPr marL="0" marR="0" lvl="0" indent="0" algn="l" rtl="0">
              <a:spcBef>
                <a:spcPts val="0"/>
              </a:spcBef>
              <a:spcAft>
                <a:spcPts val="0"/>
              </a:spcAft>
              <a:buNone/>
            </a:pPr>
            <a:r>
              <a:rPr lang="en-US" sz="1800" dirty="0">
                <a:solidFill>
                  <a:schemeClr val="lt1"/>
                </a:solidFill>
                <a:latin typeface="Gill Sans"/>
                <a:ea typeface="Gill Sans"/>
                <a:cs typeface="Gill Sans"/>
                <a:sym typeface="Gill Sans"/>
              </a:rPr>
              <a:t>(SCIENCE AND HUMANITIES)</a:t>
            </a:r>
            <a:endParaRPr dirty="0"/>
          </a:p>
          <a:p>
            <a:pPr marL="0" marR="0" lvl="0" indent="0" algn="l" rtl="0">
              <a:spcBef>
                <a:spcPts val="0"/>
              </a:spcBef>
              <a:spcAft>
                <a:spcPts val="0"/>
              </a:spcAft>
              <a:buNone/>
            </a:pPr>
            <a:endParaRPr sz="1800" dirty="0">
              <a:solidFill>
                <a:schemeClr val="lt1"/>
              </a:solidFill>
              <a:latin typeface="Gill Sans"/>
              <a:ea typeface="Gill Sans"/>
              <a:cs typeface="Gill Sans"/>
              <a:sym typeface="Gill Sans"/>
            </a:endParaRPr>
          </a:p>
          <a:p>
            <a:pPr marL="0" marR="0" lvl="0" indent="0" algn="l" rtl="0">
              <a:spcBef>
                <a:spcPts val="0"/>
              </a:spcBef>
              <a:spcAft>
                <a:spcPts val="0"/>
              </a:spcAft>
              <a:buNone/>
            </a:pPr>
            <a:r>
              <a:rPr lang="en-US" sz="1800" dirty="0">
                <a:solidFill>
                  <a:schemeClr val="lt1"/>
                </a:solidFill>
                <a:latin typeface="Gill Sans"/>
                <a:ea typeface="Gill Sans"/>
                <a:cs typeface="Gill Sans"/>
                <a:sym typeface="Gill Sans"/>
              </a:rPr>
              <a:t>FAST - National University of Computer &amp; Emerging Sciences</a:t>
            </a:r>
            <a:endParaRPr dirty="0"/>
          </a:p>
          <a:p>
            <a:pPr marL="0" marR="0" lvl="0" indent="0" algn="l" rtl="0">
              <a:spcBef>
                <a:spcPts val="0"/>
              </a:spcBef>
              <a:spcAft>
                <a:spcPts val="0"/>
              </a:spcAft>
              <a:buNone/>
            </a:pPr>
            <a:endParaRPr sz="1800" dirty="0">
              <a:solidFill>
                <a:schemeClr val="dk1"/>
              </a:solidFill>
              <a:latin typeface="Gill Sans"/>
              <a:ea typeface="Gill Sans"/>
              <a:cs typeface="Gill Sans"/>
              <a:sym typeface="Gill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4"/>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KEY DEBATES IN PSYCHOLOGY</a:t>
            </a:r>
            <a:endParaRPr/>
          </a:p>
        </p:txBody>
      </p:sp>
      <p:sp>
        <p:nvSpPr>
          <p:cNvPr id="199" name="Google Shape;199;p24"/>
          <p:cNvSpPr txBox="1">
            <a:spLocks noGrp="1"/>
          </p:cNvSpPr>
          <p:nvPr>
            <p:ph type="body" idx="1"/>
          </p:nvPr>
        </p:nvSpPr>
        <p:spPr>
          <a:xfrm>
            <a:off x="581193" y="2180496"/>
            <a:ext cx="11029615" cy="3678303"/>
          </a:xfrm>
          <a:prstGeom prst="rect">
            <a:avLst/>
          </a:prstGeom>
          <a:noFill/>
          <a:ln>
            <a:noFill/>
          </a:ln>
        </p:spPr>
        <p:txBody>
          <a:bodyPr spcFirstLastPara="1" wrap="square" lIns="91425" tIns="45700" rIns="91425" bIns="45700" anchor="ctr" anchorCtr="0">
            <a:normAutofit lnSpcReduction="10000"/>
          </a:bodyPr>
          <a:lstStyle/>
          <a:p>
            <a:pPr marL="457200" lvl="0" indent="-457200" algn="just" rtl="0">
              <a:spcBef>
                <a:spcPts val="0"/>
              </a:spcBef>
              <a:spcAft>
                <a:spcPts val="0"/>
              </a:spcAft>
              <a:buSzPts val="2208"/>
              <a:buFont typeface="Gill Sans"/>
              <a:buAutoNum type="arabicPeriod"/>
            </a:pPr>
            <a:r>
              <a:rPr lang="en-US" sz="2400">
                <a:solidFill>
                  <a:schemeClr val="dk1"/>
                </a:solidFill>
                <a:latin typeface="Gill Sans"/>
                <a:ea typeface="Gill Sans"/>
                <a:cs typeface="Gill Sans"/>
                <a:sym typeface="Gill Sans"/>
              </a:rPr>
              <a:t>Nature vs. Nurture</a:t>
            </a:r>
            <a:endParaRPr/>
          </a:p>
          <a:p>
            <a:pPr marL="457200" lvl="0" indent="-457200" algn="just" rtl="0">
              <a:spcBef>
                <a:spcPts val="1080"/>
              </a:spcBef>
              <a:spcAft>
                <a:spcPts val="0"/>
              </a:spcAft>
              <a:buSzPts val="2208"/>
              <a:buFont typeface="Gill Sans"/>
              <a:buAutoNum type="arabicPeriod"/>
            </a:pPr>
            <a:r>
              <a:rPr lang="en-US" sz="2400">
                <a:solidFill>
                  <a:schemeClr val="dk1"/>
                </a:solidFill>
                <a:latin typeface="Gill Sans"/>
                <a:ea typeface="Gill Sans"/>
                <a:cs typeface="Gill Sans"/>
                <a:sym typeface="Gill Sans"/>
              </a:rPr>
              <a:t>Conscious vs. Unconscious Mind</a:t>
            </a:r>
            <a:endParaRPr/>
          </a:p>
          <a:p>
            <a:pPr marL="457200" lvl="0" indent="-457200" algn="just" rtl="0">
              <a:spcBef>
                <a:spcPts val="1080"/>
              </a:spcBef>
              <a:spcAft>
                <a:spcPts val="0"/>
              </a:spcAft>
              <a:buSzPts val="2208"/>
              <a:buFont typeface="Gill Sans"/>
              <a:buAutoNum type="arabicPeriod"/>
            </a:pPr>
            <a:r>
              <a:rPr lang="en-US" sz="2400">
                <a:solidFill>
                  <a:schemeClr val="dk1"/>
                </a:solidFill>
                <a:latin typeface="Gill Sans"/>
                <a:ea typeface="Gill Sans"/>
                <a:cs typeface="Gill Sans"/>
                <a:sym typeface="Gill Sans"/>
              </a:rPr>
              <a:t>Observable behavior vs. internal mental Processes</a:t>
            </a:r>
            <a:endParaRPr/>
          </a:p>
          <a:p>
            <a:pPr marL="457200" lvl="0" indent="-457200" algn="just" rtl="0">
              <a:spcBef>
                <a:spcPts val="1080"/>
              </a:spcBef>
              <a:spcAft>
                <a:spcPts val="0"/>
              </a:spcAft>
              <a:buSzPts val="2208"/>
              <a:buFont typeface="Gill Sans"/>
              <a:buAutoNum type="arabicPeriod"/>
            </a:pPr>
            <a:r>
              <a:rPr lang="en-US" sz="2400">
                <a:solidFill>
                  <a:schemeClr val="dk1"/>
                </a:solidFill>
                <a:latin typeface="Gill Sans"/>
                <a:ea typeface="Gill Sans"/>
                <a:cs typeface="Gill Sans"/>
                <a:sym typeface="Gill Sans"/>
              </a:rPr>
              <a:t>Free will vs. determinism</a:t>
            </a:r>
            <a:endParaRPr/>
          </a:p>
          <a:p>
            <a:pPr marL="457200" lvl="0" indent="-457200" algn="just" rtl="0">
              <a:spcBef>
                <a:spcPts val="1080"/>
              </a:spcBef>
              <a:spcAft>
                <a:spcPts val="0"/>
              </a:spcAft>
              <a:buSzPts val="2208"/>
              <a:buFont typeface="Gill Sans"/>
              <a:buAutoNum type="arabicPeriod"/>
            </a:pPr>
            <a:r>
              <a:rPr lang="en-US" sz="2400">
                <a:solidFill>
                  <a:schemeClr val="dk1"/>
                </a:solidFill>
                <a:latin typeface="Gill Sans"/>
                <a:ea typeface="Gill Sans"/>
                <a:cs typeface="Gill Sans"/>
                <a:sym typeface="Gill Sans"/>
              </a:rPr>
              <a:t>Individual Differences vs. universal Principles</a:t>
            </a:r>
            <a:endParaRPr/>
          </a:p>
          <a:p>
            <a:pPr marL="457200" lvl="0" indent="-316992" algn="just" rtl="0">
              <a:spcBef>
                <a:spcPts val="1080"/>
              </a:spcBef>
              <a:spcAft>
                <a:spcPts val="0"/>
              </a:spcAft>
              <a:buSzPts val="2208"/>
              <a:buFont typeface="Gill Sans"/>
              <a:buNone/>
            </a:pPr>
            <a:endParaRPr sz="2400">
              <a:solidFill>
                <a:schemeClr val="dk1"/>
              </a:solidFill>
              <a:latin typeface="Gill Sans"/>
              <a:ea typeface="Gill Sans"/>
              <a:cs typeface="Gill Sans"/>
              <a:sym typeface="Gill Sans"/>
            </a:endParaRPr>
          </a:p>
          <a:p>
            <a:pPr marL="306000" lvl="0" indent="-306000" algn="just" rtl="0">
              <a:spcBef>
                <a:spcPts val="1080"/>
              </a:spcBef>
              <a:spcAft>
                <a:spcPts val="0"/>
              </a:spcAft>
              <a:buSzPts val="2208"/>
              <a:buFont typeface="Noto Sans Symbols"/>
              <a:buChar char="❖"/>
            </a:pPr>
            <a:r>
              <a:rPr lang="en-US" sz="2400">
                <a:solidFill>
                  <a:schemeClr val="dk1"/>
                </a:solidFill>
                <a:latin typeface="Gill Sans"/>
                <a:ea typeface="Gill Sans"/>
                <a:cs typeface="Gill Sans"/>
                <a:sym typeface="Gill Sans"/>
              </a:rPr>
              <a:t>These key debates are used to understand how culture, ethnicity, and race influence behavior.</a:t>
            </a:r>
            <a:endParaRPr sz="2400">
              <a:solidFill>
                <a:schemeClr val="dk1"/>
              </a:solidFill>
              <a:latin typeface="Gill Sans"/>
              <a:ea typeface="Gill Sans"/>
              <a:cs typeface="Gill Sans"/>
              <a:sym typeface="Gill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5"/>
          <p:cNvSpPr txBox="1">
            <a:spLocks noGrp="1"/>
          </p:cNvSpPr>
          <p:nvPr>
            <p:ph type="title"/>
          </p:nvPr>
        </p:nvSpPr>
        <p:spPr>
          <a:xfrm>
            <a:off x="540304" y="1166696"/>
            <a:ext cx="11029616" cy="461382"/>
          </a:xfrm>
          <a:prstGeom prst="rect">
            <a:avLst/>
          </a:prstGeom>
          <a:noFill/>
          <a:ln>
            <a:noFill/>
          </a:ln>
        </p:spPr>
        <p:txBody>
          <a:bodyPr spcFirstLastPara="1" wrap="square" lIns="91425" tIns="45700" rIns="91425" bIns="45700" anchor="b" anchorCtr="0">
            <a:normAutofit fontScale="90000"/>
          </a:bodyPr>
          <a:lstStyle/>
          <a:p>
            <a:pPr marL="0" lvl="0" indent="0" algn="l" rtl="0">
              <a:spcBef>
                <a:spcPts val="0"/>
              </a:spcBef>
              <a:spcAft>
                <a:spcPts val="0"/>
              </a:spcAft>
              <a:buClr>
                <a:schemeClr val="lt1"/>
              </a:buClr>
              <a:buSzPct val="100000"/>
              <a:buFont typeface="Gill Sans"/>
              <a:buNone/>
            </a:pPr>
            <a:r>
              <a:rPr lang="en-US"/>
              <a:t/>
            </a:r>
            <a:br>
              <a:rPr lang="en-US"/>
            </a:br>
            <a:r>
              <a:rPr lang="en-US" sz="3100"/>
              <a:t>1. NATURE VS NURTURE</a:t>
            </a:r>
            <a:endParaRPr/>
          </a:p>
        </p:txBody>
      </p:sp>
      <p:sp>
        <p:nvSpPr>
          <p:cNvPr id="205" name="Google Shape;205;p25"/>
          <p:cNvSpPr txBox="1">
            <a:spLocks noGrp="1"/>
          </p:cNvSpPr>
          <p:nvPr>
            <p:ph type="body" idx="1"/>
          </p:nvPr>
        </p:nvSpPr>
        <p:spPr>
          <a:xfrm>
            <a:off x="581192" y="2180496"/>
            <a:ext cx="5027871" cy="3678303"/>
          </a:xfrm>
          <a:prstGeom prst="rect">
            <a:avLst/>
          </a:prstGeom>
          <a:noFill/>
          <a:ln>
            <a:noFill/>
          </a:ln>
        </p:spPr>
        <p:txBody>
          <a:bodyPr spcFirstLastPara="1" wrap="square" lIns="91425" tIns="45700" rIns="91425" bIns="45700" anchor="ctr" anchorCtr="0">
            <a:normAutofit/>
          </a:bodyPr>
          <a:lstStyle/>
          <a:p>
            <a:pPr marL="306000" lvl="0" indent="-306000" algn="l" rtl="0">
              <a:spcBef>
                <a:spcPts val="0"/>
              </a:spcBef>
              <a:spcAft>
                <a:spcPts val="0"/>
              </a:spcAft>
              <a:buSzPts val="1840"/>
              <a:buChar char="◼"/>
            </a:pPr>
            <a:r>
              <a:rPr lang="en-US" sz="2000">
                <a:solidFill>
                  <a:schemeClr val="dk1"/>
                </a:solidFill>
              </a:rPr>
              <a:t>Heredity vs environment</a:t>
            </a:r>
            <a:endParaRPr/>
          </a:p>
          <a:p>
            <a:pPr marL="306000" lvl="0" indent="-306000" algn="just" rtl="0">
              <a:spcBef>
                <a:spcPts val="1000"/>
              </a:spcBef>
              <a:spcAft>
                <a:spcPts val="0"/>
              </a:spcAft>
              <a:buSzPts val="1840"/>
              <a:buFont typeface="Noto Sans Symbols"/>
              <a:buChar char="❖"/>
            </a:pPr>
            <a:r>
              <a:rPr lang="en-US" sz="2000">
                <a:solidFill>
                  <a:schemeClr val="dk1"/>
                </a:solidFill>
              </a:rPr>
              <a:t>How much people's behavior is due to their genetically determined nature </a:t>
            </a:r>
            <a:endParaRPr sz="2000">
              <a:solidFill>
                <a:schemeClr val="dk1"/>
              </a:solidFill>
            </a:endParaRPr>
          </a:p>
          <a:p>
            <a:pPr marL="0" lvl="0" indent="0" algn="just" rtl="0">
              <a:spcBef>
                <a:spcPts val="1000"/>
              </a:spcBef>
              <a:spcAft>
                <a:spcPts val="0"/>
              </a:spcAft>
              <a:buSzPts val="1840"/>
              <a:buNone/>
            </a:pPr>
            <a:r>
              <a:rPr lang="en-US" sz="2000">
                <a:solidFill>
                  <a:schemeClr val="dk1"/>
                </a:solidFill>
              </a:rPr>
              <a:t>                                      </a:t>
            </a:r>
            <a:r>
              <a:rPr lang="en-US" sz="2000" b="1">
                <a:solidFill>
                  <a:schemeClr val="dk1"/>
                </a:solidFill>
              </a:rPr>
              <a:t>VS</a:t>
            </a:r>
            <a:endParaRPr sz="2000" b="1">
              <a:solidFill>
                <a:schemeClr val="dk1"/>
              </a:solidFill>
            </a:endParaRPr>
          </a:p>
          <a:p>
            <a:pPr marL="306000" lvl="0" indent="-306000" algn="just" rtl="0">
              <a:spcBef>
                <a:spcPts val="1000"/>
              </a:spcBef>
              <a:spcAft>
                <a:spcPts val="0"/>
              </a:spcAft>
              <a:buSzPts val="1840"/>
              <a:buFont typeface="Noto Sans Symbols"/>
              <a:buChar char="❖"/>
            </a:pPr>
            <a:r>
              <a:rPr lang="en-US" sz="2000">
                <a:solidFill>
                  <a:schemeClr val="dk1"/>
                </a:solidFill>
              </a:rPr>
              <a:t>How much is due to the influences of the physical and social environment in which a child is raised</a:t>
            </a:r>
            <a:endParaRPr/>
          </a:p>
          <a:p>
            <a:pPr marL="306000" lvl="0" indent="-200844" algn="l" rtl="0">
              <a:spcBef>
                <a:spcPts val="960"/>
              </a:spcBef>
              <a:spcAft>
                <a:spcPts val="0"/>
              </a:spcAft>
              <a:buSzPts val="1656"/>
              <a:buNone/>
            </a:pPr>
            <a:endParaRPr/>
          </a:p>
        </p:txBody>
      </p:sp>
      <p:pic>
        <p:nvPicPr>
          <p:cNvPr id="206" name="Google Shape;206;p25"/>
          <p:cNvPicPr preferRelativeResize="0"/>
          <p:nvPr/>
        </p:nvPicPr>
        <p:blipFill rotWithShape="1">
          <a:blip r:embed="rId3">
            <a:alphaModFix/>
          </a:blip>
          <a:srcRect/>
          <a:stretch/>
        </p:blipFill>
        <p:spPr>
          <a:xfrm>
            <a:off x="6055112" y="2007217"/>
            <a:ext cx="5809786" cy="42151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6"/>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2. CONSCIOUS VS. UNCONSCIOUS MIND</a:t>
            </a:r>
            <a:endParaRPr/>
          </a:p>
        </p:txBody>
      </p:sp>
      <p:sp>
        <p:nvSpPr>
          <p:cNvPr id="212" name="Google Shape;212;p26"/>
          <p:cNvSpPr txBox="1">
            <a:spLocks noGrp="1"/>
          </p:cNvSpPr>
          <p:nvPr>
            <p:ph type="body" idx="1"/>
          </p:nvPr>
        </p:nvSpPr>
        <p:spPr>
          <a:xfrm>
            <a:off x="581192" y="2180496"/>
            <a:ext cx="4877912" cy="3678303"/>
          </a:xfrm>
          <a:prstGeom prst="rect">
            <a:avLst/>
          </a:prstGeom>
          <a:noFill/>
          <a:ln>
            <a:noFill/>
          </a:ln>
        </p:spPr>
        <p:txBody>
          <a:bodyPr spcFirstLastPara="1" wrap="square" lIns="91425" tIns="45700" rIns="91425" bIns="45700" anchor="ctr" anchorCtr="0">
            <a:normAutofit/>
          </a:bodyPr>
          <a:lstStyle/>
          <a:p>
            <a:pPr marL="0" lvl="0" indent="0" algn="just" rtl="0">
              <a:spcBef>
                <a:spcPts val="0"/>
              </a:spcBef>
              <a:spcAft>
                <a:spcPts val="0"/>
              </a:spcAft>
              <a:buSzPts val="1840"/>
              <a:buNone/>
            </a:pPr>
            <a:r>
              <a:rPr lang="en-US" sz="2000">
                <a:solidFill>
                  <a:schemeClr val="dk1"/>
                </a:solidFill>
                <a:latin typeface="Gill Sans"/>
                <a:ea typeface="Gill Sans"/>
                <a:cs typeface="Gill Sans"/>
                <a:sym typeface="Gill Sans"/>
              </a:rPr>
              <a:t>How much of our behavior is produced by forces of which we are fully aware</a:t>
            </a:r>
            <a:endParaRPr/>
          </a:p>
          <a:p>
            <a:pPr marL="0" lvl="0" indent="0" algn="ctr" rtl="0">
              <a:spcBef>
                <a:spcPts val="1000"/>
              </a:spcBef>
              <a:spcAft>
                <a:spcPts val="0"/>
              </a:spcAft>
              <a:buSzPts val="1840"/>
              <a:buNone/>
            </a:pPr>
            <a:r>
              <a:rPr lang="en-US" sz="2000" b="1">
                <a:solidFill>
                  <a:schemeClr val="dk1"/>
                </a:solidFill>
                <a:latin typeface="Gill Sans"/>
                <a:ea typeface="Gill Sans"/>
                <a:cs typeface="Gill Sans"/>
                <a:sym typeface="Gill Sans"/>
              </a:rPr>
              <a:t>and </a:t>
            </a:r>
            <a:endParaRPr/>
          </a:p>
          <a:p>
            <a:pPr marL="0" lvl="0" indent="0" algn="just" rtl="0">
              <a:spcBef>
                <a:spcPts val="1000"/>
              </a:spcBef>
              <a:spcAft>
                <a:spcPts val="0"/>
              </a:spcAft>
              <a:buSzPts val="1840"/>
              <a:buNone/>
            </a:pPr>
            <a:r>
              <a:rPr lang="en-US" sz="2000">
                <a:solidFill>
                  <a:schemeClr val="dk1"/>
                </a:solidFill>
                <a:latin typeface="Gill Sans"/>
                <a:ea typeface="Gill Sans"/>
                <a:cs typeface="Gill Sans"/>
                <a:sym typeface="Gill Sans"/>
              </a:rPr>
              <a:t>How much is due to unconscious activity </a:t>
            </a:r>
            <a:endParaRPr sz="2000">
              <a:solidFill>
                <a:schemeClr val="dk1"/>
              </a:solidFill>
              <a:latin typeface="Gill Sans"/>
              <a:ea typeface="Gill Sans"/>
              <a:cs typeface="Gill Sans"/>
              <a:sym typeface="Gill Sans"/>
            </a:endParaRPr>
          </a:p>
          <a:p>
            <a:pPr marL="0" lvl="0" indent="0" algn="just" rtl="0">
              <a:spcBef>
                <a:spcPts val="1000"/>
              </a:spcBef>
              <a:spcAft>
                <a:spcPts val="0"/>
              </a:spcAft>
              <a:buSzPts val="1840"/>
              <a:buNone/>
            </a:pPr>
            <a:r>
              <a:rPr lang="en-US" sz="2000">
                <a:solidFill>
                  <a:schemeClr val="dk1"/>
                </a:solidFill>
                <a:latin typeface="Gill Sans"/>
                <a:ea typeface="Gill Sans"/>
                <a:cs typeface="Gill Sans"/>
                <a:sym typeface="Gill Sans"/>
              </a:rPr>
              <a:t>– mental processes that are not accessible to the conscious mind</a:t>
            </a:r>
            <a:endParaRPr/>
          </a:p>
          <a:p>
            <a:pPr marL="306000" lvl="0" indent="-200844" algn="l" rtl="0">
              <a:spcBef>
                <a:spcPts val="960"/>
              </a:spcBef>
              <a:spcAft>
                <a:spcPts val="0"/>
              </a:spcAft>
              <a:buSzPts val="1656"/>
              <a:buNone/>
            </a:pPr>
            <a:endParaRPr/>
          </a:p>
        </p:txBody>
      </p:sp>
      <p:pic>
        <p:nvPicPr>
          <p:cNvPr id="213" name="Google Shape;213;p26"/>
          <p:cNvPicPr preferRelativeResize="0"/>
          <p:nvPr/>
        </p:nvPicPr>
        <p:blipFill rotWithShape="1">
          <a:blip r:embed="rId3">
            <a:alphaModFix/>
          </a:blip>
          <a:srcRect/>
          <a:stretch/>
        </p:blipFill>
        <p:spPr>
          <a:xfrm>
            <a:off x="5965902" y="2180496"/>
            <a:ext cx="4761571" cy="433181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7"/>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dirty="0"/>
              <a:t/>
            </a:r>
            <a:br>
              <a:rPr lang="en-US" dirty="0"/>
            </a:br>
            <a:r>
              <a:rPr lang="en-US" dirty="0"/>
              <a:t>3. OBSERVABLE BEHAVIOR VS. INTERNAL MENTAL PROCESSES</a:t>
            </a:r>
            <a:endParaRPr dirty="0"/>
          </a:p>
        </p:txBody>
      </p:sp>
      <p:sp>
        <p:nvSpPr>
          <p:cNvPr id="220" name="Google Shape;220;p27"/>
          <p:cNvSpPr txBox="1">
            <a:spLocks noGrp="1"/>
          </p:cNvSpPr>
          <p:nvPr>
            <p:ph type="body" idx="1"/>
          </p:nvPr>
        </p:nvSpPr>
        <p:spPr>
          <a:xfrm>
            <a:off x="713709" y="1526863"/>
            <a:ext cx="5097597" cy="3633047"/>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1840"/>
              <a:buChar char="◼"/>
            </a:pPr>
            <a:r>
              <a:rPr lang="en-US" sz="2000">
                <a:solidFill>
                  <a:srgbClr val="0C0C0C"/>
                </a:solidFill>
                <a:latin typeface="Gill Sans"/>
                <a:ea typeface="Gill Sans"/>
                <a:cs typeface="Gill Sans"/>
                <a:sym typeface="Gill Sans"/>
              </a:rPr>
              <a:t>Psychology should solely be concentrating on behavior that can be seen by outside observers</a:t>
            </a:r>
            <a:endParaRPr/>
          </a:p>
          <a:p>
            <a:pPr marL="306000" lvl="0" indent="-306000" algn="just" rtl="0">
              <a:spcBef>
                <a:spcPts val="1000"/>
              </a:spcBef>
              <a:spcAft>
                <a:spcPts val="0"/>
              </a:spcAft>
              <a:buSzPts val="1840"/>
              <a:buChar char="◼"/>
            </a:pPr>
            <a:r>
              <a:rPr lang="en-US" sz="2000">
                <a:solidFill>
                  <a:srgbClr val="0C0C0C"/>
                </a:solidFill>
                <a:latin typeface="Gill Sans"/>
                <a:ea typeface="Gill Sans"/>
                <a:cs typeface="Gill Sans"/>
                <a:sym typeface="Gill Sans"/>
              </a:rPr>
              <a:t>Behavioral psychologists think that the only source of information is behavior that can be observed directly</a:t>
            </a:r>
            <a:endParaRPr sz="2000">
              <a:solidFill>
                <a:srgbClr val="0C0C0C"/>
              </a:solidFill>
              <a:latin typeface="Gill Sans"/>
              <a:ea typeface="Gill Sans"/>
              <a:cs typeface="Gill Sans"/>
              <a:sym typeface="Gill Sans"/>
            </a:endParaRPr>
          </a:p>
        </p:txBody>
      </p:sp>
      <p:sp>
        <p:nvSpPr>
          <p:cNvPr id="221" name="Google Shape;221;p27"/>
          <p:cNvSpPr txBox="1">
            <a:spLocks noGrp="1"/>
          </p:cNvSpPr>
          <p:nvPr>
            <p:ph type="body" idx="2"/>
          </p:nvPr>
        </p:nvSpPr>
        <p:spPr>
          <a:xfrm>
            <a:off x="6437941" y="1622427"/>
            <a:ext cx="5172868" cy="3633047"/>
          </a:xfrm>
          <a:prstGeom prst="rect">
            <a:avLst/>
          </a:prstGeom>
          <a:noFill/>
          <a:ln>
            <a:noFill/>
          </a:ln>
        </p:spPr>
        <p:txBody>
          <a:bodyPr spcFirstLastPara="1" wrap="square" lIns="91425" tIns="45700" rIns="91425" bIns="45700" anchor="ctr" anchorCtr="0">
            <a:normAutofit/>
          </a:bodyPr>
          <a:lstStyle/>
          <a:p>
            <a:pPr marL="0" lvl="0" indent="0" algn="just" rtl="0">
              <a:spcBef>
                <a:spcPts val="0"/>
              </a:spcBef>
              <a:spcAft>
                <a:spcPts val="0"/>
              </a:spcAft>
              <a:buSzPts val="1840"/>
              <a:buNone/>
            </a:pPr>
            <a:r>
              <a:rPr lang="en-US" sz="2000">
                <a:solidFill>
                  <a:srgbClr val="0C0C0C"/>
                </a:solidFill>
                <a:latin typeface="Gill Sans"/>
                <a:ea typeface="Gill Sans"/>
                <a:cs typeface="Gill Sans"/>
                <a:sym typeface="Gill Sans"/>
              </a:rPr>
              <a:t>Psychology should focus on unseen thinking processes because according to cognitive psychologist what goes on inside a person’s mind is critical to understanding behavior.</a:t>
            </a:r>
            <a:endParaRPr sz="2000">
              <a:solidFill>
                <a:srgbClr val="0C0C0C"/>
              </a:solidFill>
              <a:latin typeface="Gill Sans"/>
              <a:ea typeface="Gill Sans"/>
              <a:cs typeface="Gill Sans"/>
              <a:sym typeface="Gill Sans"/>
            </a:endParaRPr>
          </a:p>
          <a:p>
            <a:pPr marL="306000" lvl="0" indent="-200844" algn="l" rtl="0">
              <a:spcBef>
                <a:spcPts val="960"/>
              </a:spcBef>
              <a:spcAft>
                <a:spcPts val="0"/>
              </a:spcAft>
              <a:buSzPts val="1656"/>
              <a:buNone/>
            </a:pPr>
            <a:endParaRPr>
              <a:solidFill>
                <a:schemeClr val="dk1"/>
              </a:solidFill>
              <a:latin typeface="Gill Sans"/>
              <a:ea typeface="Gill Sans"/>
              <a:cs typeface="Gill Sans"/>
              <a:sym typeface="Gill Sans"/>
            </a:endParaRPr>
          </a:p>
          <a:p>
            <a:pPr marL="306000" lvl="0" indent="-200844" algn="l" rtl="0">
              <a:spcBef>
                <a:spcPts val="960"/>
              </a:spcBef>
              <a:spcAft>
                <a:spcPts val="0"/>
              </a:spcAft>
              <a:buSzPts val="1656"/>
              <a:buNone/>
            </a:pPr>
            <a:endParaRPr/>
          </a:p>
        </p:txBody>
      </p:sp>
      <p:pic>
        <p:nvPicPr>
          <p:cNvPr id="222" name="Google Shape;222;p27"/>
          <p:cNvPicPr preferRelativeResize="0"/>
          <p:nvPr/>
        </p:nvPicPr>
        <p:blipFill rotWithShape="1">
          <a:blip r:embed="rId3">
            <a:alphaModFix/>
          </a:blip>
          <a:srcRect/>
          <a:stretch/>
        </p:blipFill>
        <p:spPr>
          <a:xfrm>
            <a:off x="8012430" y="4674178"/>
            <a:ext cx="3015449" cy="1689100"/>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pic>
        <p:nvPicPr>
          <p:cNvPr id="223" name="Google Shape;223;p27"/>
          <p:cNvPicPr preferRelativeResize="0"/>
          <p:nvPr/>
        </p:nvPicPr>
        <p:blipFill rotWithShape="1">
          <a:blip r:embed="rId4">
            <a:alphaModFix/>
          </a:blip>
          <a:srcRect/>
          <a:stretch/>
        </p:blipFill>
        <p:spPr>
          <a:xfrm>
            <a:off x="2166125" y="4457700"/>
            <a:ext cx="2819400" cy="2055706"/>
          </a:xfrm>
          <a:prstGeom prst="rect">
            <a:avLst/>
          </a:prstGeom>
          <a:noFill/>
          <a:ln>
            <a:noFill/>
          </a:ln>
        </p:spPr>
      </p:pic>
      <p:sp>
        <p:nvSpPr>
          <p:cNvPr id="224" name="Google Shape;224;p27"/>
          <p:cNvSpPr/>
          <p:nvPr/>
        </p:nvSpPr>
        <p:spPr>
          <a:xfrm>
            <a:off x="5811306" y="3066742"/>
            <a:ext cx="569387" cy="40011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2000" b="1">
                <a:solidFill>
                  <a:schemeClr val="dk1"/>
                </a:solidFill>
                <a:latin typeface="Times New Roman"/>
                <a:ea typeface="Times New Roman"/>
                <a:cs typeface="Times New Roman"/>
                <a:sym typeface="Times New Roman"/>
              </a:rPr>
              <a:t>OR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8"/>
          <p:cNvSpPr txBox="1">
            <a:spLocks noGrp="1"/>
          </p:cNvSpPr>
          <p:nvPr>
            <p:ph type="title"/>
          </p:nvPr>
        </p:nvSpPr>
        <p:spPr>
          <a:xfrm>
            <a:off x="581193" y="729657"/>
            <a:ext cx="11029616" cy="1498345"/>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4. FREE WILL (CHOICES) VS. DETERMINISM</a:t>
            </a:r>
            <a:br>
              <a:rPr lang="en-US"/>
            </a:br>
            <a:endParaRPr/>
          </a:p>
        </p:txBody>
      </p:sp>
      <p:sp>
        <p:nvSpPr>
          <p:cNvPr id="231" name="Google Shape;231;p28"/>
          <p:cNvSpPr txBox="1">
            <a:spLocks noGrp="1"/>
          </p:cNvSpPr>
          <p:nvPr>
            <p:ph type="body" idx="1"/>
          </p:nvPr>
        </p:nvSpPr>
        <p:spPr>
          <a:xfrm>
            <a:off x="581193" y="859809"/>
            <a:ext cx="4495774" cy="3790250"/>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1840"/>
              <a:buChar char="◼"/>
            </a:pPr>
            <a:r>
              <a:rPr lang="en-US" sz="2000">
                <a:solidFill>
                  <a:schemeClr val="dk1"/>
                </a:solidFill>
              </a:rPr>
              <a:t>How much of our behavior is due to choices made freely by an individual?</a:t>
            </a:r>
            <a:endParaRPr/>
          </a:p>
          <a:p>
            <a:pPr marL="306000" lvl="0" indent="-306000" algn="just" rtl="0">
              <a:spcBef>
                <a:spcPts val="1000"/>
              </a:spcBef>
              <a:spcAft>
                <a:spcPts val="0"/>
              </a:spcAft>
              <a:buSzPts val="1840"/>
              <a:buChar char="◼"/>
            </a:pPr>
            <a:r>
              <a:rPr lang="en-US" sz="2000">
                <a:solidFill>
                  <a:schemeClr val="dk1"/>
                </a:solidFill>
              </a:rPr>
              <a:t>We are free to choose our actions</a:t>
            </a:r>
            <a:endParaRPr sz="2000">
              <a:solidFill>
                <a:schemeClr val="dk1"/>
              </a:solidFill>
            </a:endParaRPr>
          </a:p>
        </p:txBody>
      </p:sp>
      <p:sp>
        <p:nvSpPr>
          <p:cNvPr id="232" name="Google Shape;232;p28"/>
          <p:cNvSpPr txBox="1">
            <a:spLocks noGrp="1"/>
          </p:cNvSpPr>
          <p:nvPr>
            <p:ph type="body" idx="2"/>
          </p:nvPr>
        </p:nvSpPr>
        <p:spPr>
          <a:xfrm>
            <a:off x="5832733" y="2228003"/>
            <a:ext cx="5778075" cy="2316701"/>
          </a:xfrm>
          <a:prstGeom prst="rect">
            <a:avLst/>
          </a:prstGeom>
          <a:noFill/>
          <a:ln>
            <a:noFill/>
          </a:ln>
        </p:spPr>
        <p:txBody>
          <a:bodyPr spcFirstLastPara="1" wrap="square" lIns="91425" tIns="45700" rIns="91425" bIns="45700" anchor="ctr" anchorCtr="0">
            <a:noAutofit/>
          </a:bodyPr>
          <a:lstStyle/>
          <a:p>
            <a:pPr marL="306000" lvl="0" indent="-306000" algn="l" rtl="0">
              <a:spcBef>
                <a:spcPts val="0"/>
              </a:spcBef>
              <a:spcAft>
                <a:spcPts val="0"/>
              </a:spcAft>
              <a:buSzPts val="1840"/>
              <a:buChar char="◼"/>
            </a:pPr>
            <a:r>
              <a:rPr lang="en-US" sz="2000">
                <a:solidFill>
                  <a:schemeClr val="dk1"/>
                </a:solidFill>
              </a:rPr>
              <a:t>How much is produced by factors beyond that individual’s voluntary control?</a:t>
            </a:r>
            <a:endParaRPr/>
          </a:p>
          <a:p>
            <a:pPr marL="306000" lvl="0" indent="-306000" algn="l" rtl="0">
              <a:spcBef>
                <a:spcPts val="1000"/>
              </a:spcBef>
              <a:spcAft>
                <a:spcPts val="0"/>
              </a:spcAft>
              <a:buSzPts val="1840"/>
              <a:buChar char="◼"/>
            </a:pPr>
            <a:r>
              <a:rPr lang="en-US" sz="2000">
                <a:solidFill>
                  <a:schemeClr val="dk1"/>
                </a:solidFill>
              </a:rPr>
              <a:t>The assumption that everything that happens has a cause or determinant in the observable world.</a:t>
            </a:r>
            <a:endParaRPr/>
          </a:p>
          <a:p>
            <a:pPr marL="306000" lvl="0" indent="-306000" algn="l" rtl="0">
              <a:spcBef>
                <a:spcPts val="1000"/>
              </a:spcBef>
              <a:spcAft>
                <a:spcPts val="0"/>
              </a:spcAft>
              <a:buSzPts val="1840"/>
              <a:buChar char="◼"/>
            </a:pPr>
            <a:r>
              <a:rPr lang="en-US" sz="2000">
                <a:solidFill>
                  <a:schemeClr val="dk1"/>
                </a:solidFill>
              </a:rPr>
              <a:t>Example: child born in a poor family, will live a poor life.</a:t>
            </a:r>
            <a:endParaRPr/>
          </a:p>
          <a:p>
            <a:pPr marL="306000" lvl="0" indent="-306000" algn="l" rtl="0">
              <a:spcBef>
                <a:spcPts val="960"/>
              </a:spcBef>
              <a:spcAft>
                <a:spcPts val="0"/>
              </a:spcAft>
              <a:buSzPts val="1656"/>
              <a:buChar char="◼"/>
            </a:pPr>
            <a:r>
              <a:rPr lang="en-US">
                <a:solidFill>
                  <a:schemeClr val="dk1"/>
                </a:solidFill>
              </a:rPr>
              <a:t>GENETIC AND ENVIRONMENT </a:t>
            </a:r>
            <a:endParaRPr>
              <a:solidFill>
                <a:schemeClr val="dk1"/>
              </a:solidFill>
            </a:endParaRPr>
          </a:p>
        </p:txBody>
      </p:sp>
      <p:sp>
        <p:nvSpPr>
          <p:cNvPr id="233" name="Google Shape;233;p28"/>
          <p:cNvSpPr/>
          <p:nvPr/>
        </p:nvSpPr>
        <p:spPr>
          <a:xfrm>
            <a:off x="5263346" y="3004304"/>
            <a:ext cx="569387" cy="40011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2000" b="1">
                <a:solidFill>
                  <a:schemeClr val="dk1"/>
                </a:solidFill>
                <a:latin typeface="Times New Roman"/>
                <a:ea typeface="Times New Roman"/>
                <a:cs typeface="Times New Roman"/>
                <a:sym typeface="Times New Roman"/>
              </a:rPr>
              <a:t>OR</a:t>
            </a:r>
            <a:endParaRPr/>
          </a:p>
        </p:txBody>
      </p:sp>
      <p:pic>
        <p:nvPicPr>
          <p:cNvPr id="234" name="Google Shape;234;p28"/>
          <p:cNvPicPr preferRelativeResize="0"/>
          <p:nvPr/>
        </p:nvPicPr>
        <p:blipFill rotWithShape="1">
          <a:blip r:embed="rId3">
            <a:alphaModFix/>
          </a:blip>
          <a:srcRect/>
          <a:stretch/>
        </p:blipFill>
        <p:spPr>
          <a:xfrm>
            <a:off x="1703071" y="4297680"/>
            <a:ext cx="3235804" cy="2423160"/>
          </a:xfrm>
          <a:prstGeom prst="rect">
            <a:avLst/>
          </a:prstGeom>
          <a:noFill/>
          <a:ln>
            <a:noFill/>
          </a:ln>
        </p:spPr>
      </p:pic>
      <p:pic>
        <p:nvPicPr>
          <p:cNvPr id="235" name="Google Shape;235;p28"/>
          <p:cNvPicPr preferRelativeResize="0"/>
          <p:nvPr/>
        </p:nvPicPr>
        <p:blipFill rotWithShape="1">
          <a:blip r:embed="rId4">
            <a:alphaModFix/>
          </a:blip>
          <a:srcRect/>
          <a:stretch/>
        </p:blipFill>
        <p:spPr>
          <a:xfrm>
            <a:off x="8093122" y="4544704"/>
            <a:ext cx="3394028" cy="208469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9"/>
          <p:cNvSpPr txBox="1">
            <a:spLocks noGrp="1"/>
          </p:cNvSpPr>
          <p:nvPr>
            <p:ph type="title"/>
          </p:nvPr>
        </p:nvSpPr>
        <p:spPr>
          <a:xfrm>
            <a:off x="581193" y="1159726"/>
            <a:ext cx="11029616" cy="970157"/>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5. INDIVIDUAL DIFFERENCES VS. UNIVERSAL PRINCIPLES</a:t>
            </a:r>
            <a:br>
              <a:rPr lang="en-US"/>
            </a:br>
            <a:endParaRPr/>
          </a:p>
        </p:txBody>
      </p:sp>
      <p:sp>
        <p:nvSpPr>
          <p:cNvPr id="241" name="Google Shape;241;p29"/>
          <p:cNvSpPr txBox="1">
            <a:spLocks noGrp="1"/>
          </p:cNvSpPr>
          <p:nvPr>
            <p:ph type="body" idx="1"/>
          </p:nvPr>
        </p:nvSpPr>
        <p:spPr>
          <a:xfrm>
            <a:off x="581193" y="2228004"/>
            <a:ext cx="4773309" cy="2136365"/>
          </a:xfrm>
          <a:prstGeom prst="rect">
            <a:avLst/>
          </a:prstGeom>
          <a:noFill/>
          <a:ln>
            <a:noFill/>
          </a:ln>
        </p:spPr>
        <p:txBody>
          <a:bodyPr spcFirstLastPara="1" wrap="square" lIns="91425" tIns="45700" rIns="91425" bIns="45700" anchor="ctr" anchorCtr="0">
            <a:normAutofit lnSpcReduction="10000"/>
          </a:bodyPr>
          <a:lstStyle/>
          <a:p>
            <a:pPr marL="306000" lvl="0" indent="-306000" algn="just" rtl="0">
              <a:spcBef>
                <a:spcPts val="0"/>
              </a:spcBef>
              <a:spcAft>
                <a:spcPts val="0"/>
              </a:spcAft>
              <a:buSzPts val="1840"/>
              <a:buChar char="◼"/>
            </a:pPr>
            <a:r>
              <a:rPr lang="en-US" sz="2000">
                <a:solidFill>
                  <a:schemeClr val="dk1"/>
                </a:solidFill>
              </a:rPr>
              <a:t>Focus on the uniqueness of every individual.</a:t>
            </a:r>
            <a:endParaRPr/>
          </a:p>
          <a:p>
            <a:pPr marL="306000" lvl="0" indent="-306000" algn="just" rtl="0">
              <a:spcBef>
                <a:spcPts val="1000"/>
              </a:spcBef>
              <a:spcAft>
                <a:spcPts val="0"/>
              </a:spcAft>
              <a:buSzPts val="1840"/>
              <a:buChar char="◼"/>
            </a:pPr>
            <a:r>
              <a:rPr lang="en-US" sz="2000">
                <a:solidFill>
                  <a:schemeClr val="dk1"/>
                </a:solidFill>
              </a:rPr>
              <a:t>Every person’s behavior is a reflection of their distinct and special individual qualities. </a:t>
            </a:r>
            <a:endParaRPr/>
          </a:p>
          <a:p>
            <a:pPr marL="306000" lvl="0" indent="-306000" algn="just" rtl="0">
              <a:spcBef>
                <a:spcPts val="1000"/>
              </a:spcBef>
              <a:spcAft>
                <a:spcPts val="0"/>
              </a:spcAft>
              <a:buSzPts val="1840"/>
              <a:buChar char="◼"/>
            </a:pPr>
            <a:r>
              <a:rPr lang="en-US" sz="2000">
                <a:solidFill>
                  <a:schemeClr val="dk1"/>
                </a:solidFill>
              </a:rPr>
              <a:t>E.g.: learning style</a:t>
            </a:r>
            <a:endParaRPr sz="2000">
              <a:solidFill>
                <a:schemeClr val="dk1"/>
              </a:solidFill>
            </a:endParaRPr>
          </a:p>
        </p:txBody>
      </p:sp>
      <p:sp>
        <p:nvSpPr>
          <p:cNvPr id="242" name="Google Shape;242;p29"/>
          <p:cNvSpPr txBox="1">
            <a:spLocks noGrp="1"/>
          </p:cNvSpPr>
          <p:nvPr>
            <p:ph type="body" idx="2"/>
          </p:nvPr>
        </p:nvSpPr>
        <p:spPr>
          <a:xfrm>
            <a:off x="6837527" y="2228003"/>
            <a:ext cx="4773281" cy="1819891"/>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1840"/>
              <a:buChar char="◼"/>
            </a:pPr>
            <a:r>
              <a:rPr lang="en-US" sz="2000">
                <a:solidFill>
                  <a:schemeClr val="dk1"/>
                </a:solidFill>
              </a:rPr>
              <a:t>Based on cultural and societal norms and values.</a:t>
            </a:r>
            <a:endParaRPr sz="2000">
              <a:solidFill>
                <a:schemeClr val="dk1"/>
              </a:solidFill>
            </a:endParaRPr>
          </a:p>
        </p:txBody>
      </p:sp>
      <p:sp>
        <p:nvSpPr>
          <p:cNvPr id="243" name="Google Shape;243;p29"/>
          <p:cNvSpPr/>
          <p:nvPr/>
        </p:nvSpPr>
        <p:spPr>
          <a:xfrm>
            <a:off x="5914063" y="3064792"/>
            <a:ext cx="530915" cy="369332"/>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1800" b="1">
                <a:solidFill>
                  <a:srgbClr val="222222"/>
                </a:solidFill>
                <a:latin typeface="Times New Roman"/>
                <a:ea typeface="Times New Roman"/>
                <a:cs typeface="Times New Roman"/>
                <a:sym typeface="Times New Roman"/>
              </a:rPr>
              <a:t>OR</a:t>
            </a:r>
            <a:endParaRPr/>
          </a:p>
        </p:txBody>
      </p:sp>
      <p:pic>
        <p:nvPicPr>
          <p:cNvPr id="244" name="Google Shape;244;p29"/>
          <p:cNvPicPr preferRelativeResize="0"/>
          <p:nvPr/>
        </p:nvPicPr>
        <p:blipFill rotWithShape="1">
          <a:blip r:embed="rId3">
            <a:alphaModFix/>
          </a:blip>
          <a:srcRect/>
          <a:stretch/>
        </p:blipFill>
        <p:spPr>
          <a:xfrm>
            <a:off x="928048" y="4364369"/>
            <a:ext cx="4735773" cy="235033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0"/>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BRANCHES OF PSYCHOLOGY</a:t>
            </a:r>
            <a:endParaRPr/>
          </a:p>
        </p:txBody>
      </p:sp>
      <p:sp>
        <p:nvSpPr>
          <p:cNvPr id="250" name="Google Shape;250;p30"/>
          <p:cNvSpPr txBox="1">
            <a:spLocks noGrp="1"/>
          </p:cNvSpPr>
          <p:nvPr>
            <p:ph type="body" idx="1"/>
          </p:nvPr>
        </p:nvSpPr>
        <p:spPr>
          <a:xfrm>
            <a:off x="581193" y="2228003"/>
            <a:ext cx="5422390" cy="3633047"/>
          </a:xfrm>
          <a:prstGeom prst="rect">
            <a:avLst/>
          </a:prstGeom>
          <a:noFill/>
          <a:ln>
            <a:noFill/>
          </a:ln>
        </p:spPr>
        <p:txBody>
          <a:bodyPr spcFirstLastPara="1" wrap="square" lIns="91425" tIns="45700" rIns="91425" bIns="45700" anchor="ctr" anchorCtr="0">
            <a:normAutofit fontScale="77500" lnSpcReduction="20000"/>
          </a:bodyPr>
          <a:lstStyle/>
          <a:p>
            <a:pPr marL="0" lvl="0" indent="0" algn="l" rtl="0">
              <a:spcBef>
                <a:spcPts val="0"/>
              </a:spcBef>
              <a:spcAft>
                <a:spcPts val="0"/>
              </a:spcAft>
              <a:buSzPct val="91999"/>
              <a:buNone/>
            </a:pPr>
            <a:endParaRPr sz="2000">
              <a:solidFill>
                <a:schemeClr val="dk1"/>
              </a:solidFill>
            </a:endParaRPr>
          </a:p>
          <a:p>
            <a:pPr marL="306000" lvl="0" indent="-305999" algn="l" rtl="0">
              <a:spcBef>
                <a:spcPts val="1127"/>
              </a:spcBef>
              <a:spcAft>
                <a:spcPts val="0"/>
              </a:spcAft>
              <a:buSzPct val="92000"/>
              <a:buChar char="◼"/>
            </a:pPr>
            <a:r>
              <a:rPr lang="en-US" sz="3400">
                <a:solidFill>
                  <a:schemeClr val="dk1"/>
                </a:solidFill>
              </a:rPr>
              <a:t>Clinical psychology</a:t>
            </a:r>
            <a:endParaRPr/>
          </a:p>
          <a:p>
            <a:pPr marL="306000" lvl="0" indent="-305999" algn="l" rtl="0">
              <a:spcBef>
                <a:spcPts val="1127"/>
              </a:spcBef>
              <a:spcAft>
                <a:spcPts val="0"/>
              </a:spcAft>
              <a:buSzPct val="92000"/>
              <a:buChar char="◼"/>
            </a:pPr>
            <a:r>
              <a:rPr lang="en-US" sz="3400">
                <a:solidFill>
                  <a:schemeClr val="dk1"/>
                </a:solidFill>
              </a:rPr>
              <a:t>Counselling</a:t>
            </a:r>
            <a:endParaRPr/>
          </a:p>
          <a:p>
            <a:pPr marL="306000" lvl="0" indent="-305999" algn="l" rtl="0">
              <a:spcBef>
                <a:spcPts val="1127"/>
              </a:spcBef>
              <a:spcAft>
                <a:spcPts val="0"/>
              </a:spcAft>
              <a:buSzPct val="92000"/>
              <a:buChar char="◼"/>
            </a:pPr>
            <a:r>
              <a:rPr lang="en-US" sz="3400">
                <a:solidFill>
                  <a:schemeClr val="dk1"/>
                </a:solidFill>
              </a:rPr>
              <a:t>Developmental psychology</a:t>
            </a:r>
            <a:endParaRPr/>
          </a:p>
          <a:p>
            <a:pPr marL="306000" lvl="0" indent="-305999" algn="l" rtl="0">
              <a:spcBef>
                <a:spcPts val="1127"/>
              </a:spcBef>
              <a:spcAft>
                <a:spcPts val="0"/>
              </a:spcAft>
              <a:buSzPct val="92000"/>
              <a:buChar char="◼"/>
            </a:pPr>
            <a:r>
              <a:rPr lang="en-US" sz="3400">
                <a:solidFill>
                  <a:schemeClr val="dk1"/>
                </a:solidFill>
              </a:rPr>
              <a:t>Social psychology</a:t>
            </a:r>
            <a:endParaRPr/>
          </a:p>
          <a:p>
            <a:pPr marL="306000" lvl="0" indent="-305999" algn="l" rtl="0">
              <a:spcBef>
                <a:spcPts val="1127"/>
              </a:spcBef>
              <a:spcAft>
                <a:spcPts val="0"/>
              </a:spcAft>
              <a:buSzPct val="92000"/>
              <a:buChar char="◼"/>
            </a:pPr>
            <a:r>
              <a:rPr lang="en-US" sz="3400">
                <a:solidFill>
                  <a:schemeClr val="dk1"/>
                </a:solidFill>
              </a:rPr>
              <a:t>School and Educational psychology</a:t>
            </a:r>
            <a:endParaRPr/>
          </a:p>
          <a:p>
            <a:pPr marL="306000" lvl="0" indent="-305999" algn="l" rtl="0">
              <a:spcBef>
                <a:spcPts val="1127"/>
              </a:spcBef>
              <a:spcAft>
                <a:spcPts val="0"/>
              </a:spcAft>
              <a:buSzPct val="92000"/>
              <a:buChar char="◼"/>
            </a:pPr>
            <a:r>
              <a:rPr lang="en-US" sz="3400">
                <a:solidFill>
                  <a:schemeClr val="dk1"/>
                </a:solidFill>
              </a:rPr>
              <a:t>Industrial and Organizational psychology</a:t>
            </a:r>
            <a:endParaRPr/>
          </a:p>
          <a:p>
            <a:pPr marL="306000" lvl="0" indent="-152063" algn="l" rtl="0">
              <a:spcBef>
                <a:spcPts val="1127"/>
              </a:spcBef>
              <a:spcAft>
                <a:spcPts val="0"/>
              </a:spcAft>
              <a:buSzPct val="92000"/>
              <a:buNone/>
            </a:pPr>
            <a:endParaRPr sz="3400">
              <a:solidFill>
                <a:schemeClr val="dk1"/>
              </a:solidFill>
            </a:endParaRPr>
          </a:p>
          <a:p>
            <a:pPr marL="0" lvl="0" indent="0" algn="l" rtl="0">
              <a:spcBef>
                <a:spcPts val="879"/>
              </a:spcBef>
              <a:spcAft>
                <a:spcPts val="0"/>
              </a:spcAft>
              <a:buSzPct val="91999"/>
              <a:buNone/>
            </a:pPr>
            <a:endParaRPr/>
          </a:p>
        </p:txBody>
      </p:sp>
      <p:sp>
        <p:nvSpPr>
          <p:cNvPr id="251" name="Google Shape;251;p30"/>
          <p:cNvSpPr txBox="1">
            <a:spLocks noGrp="1"/>
          </p:cNvSpPr>
          <p:nvPr>
            <p:ph type="body" idx="2"/>
          </p:nvPr>
        </p:nvSpPr>
        <p:spPr>
          <a:xfrm>
            <a:off x="6188417" y="2228003"/>
            <a:ext cx="5422392" cy="3633047"/>
          </a:xfrm>
          <a:prstGeom prst="rect">
            <a:avLst/>
          </a:prstGeom>
          <a:noFill/>
          <a:ln>
            <a:noFill/>
          </a:ln>
        </p:spPr>
        <p:txBody>
          <a:bodyPr spcFirstLastPara="1" wrap="square" lIns="91425" tIns="45700" rIns="91425" bIns="45700" anchor="ctr" anchorCtr="0">
            <a:normAutofit/>
          </a:bodyPr>
          <a:lstStyle/>
          <a:p>
            <a:pPr marL="306000" lvl="0" indent="-305999" algn="l" rtl="0">
              <a:spcBef>
                <a:spcPts val="0"/>
              </a:spcBef>
              <a:spcAft>
                <a:spcPts val="0"/>
              </a:spcAft>
              <a:buSzPct val="92000"/>
              <a:buChar char="◼"/>
            </a:pPr>
            <a:r>
              <a:rPr lang="en-US" sz="3400">
                <a:solidFill>
                  <a:schemeClr val="dk1"/>
                </a:solidFill>
              </a:rPr>
              <a:t>Sports psychology</a:t>
            </a:r>
            <a:endParaRPr/>
          </a:p>
          <a:p>
            <a:pPr marL="306000" lvl="0" indent="-305999" algn="l" rtl="0">
              <a:spcBef>
                <a:spcPts val="1127"/>
              </a:spcBef>
              <a:spcAft>
                <a:spcPts val="0"/>
              </a:spcAft>
              <a:buSzPct val="92000"/>
              <a:buChar char="◼"/>
            </a:pPr>
            <a:r>
              <a:rPr lang="en-US" sz="3400">
                <a:solidFill>
                  <a:schemeClr val="dk1"/>
                </a:solidFill>
              </a:rPr>
              <a:t>Forensic psychology</a:t>
            </a:r>
            <a:endParaRPr sz="3400">
              <a:solidFill>
                <a:schemeClr val="dk1"/>
              </a:solidFill>
            </a:endParaRPr>
          </a:p>
          <a:p>
            <a:pPr marL="306000" lvl="0" indent="-305999" algn="l" rtl="0">
              <a:spcBef>
                <a:spcPts val="1127"/>
              </a:spcBef>
              <a:spcAft>
                <a:spcPts val="0"/>
              </a:spcAft>
              <a:buSzPct val="92000"/>
              <a:buChar char="◼"/>
            </a:pPr>
            <a:r>
              <a:rPr lang="en-US" sz="3400">
                <a:solidFill>
                  <a:schemeClr val="dk1"/>
                </a:solidFill>
              </a:rPr>
              <a:t>Health psychology</a:t>
            </a:r>
            <a:endParaRPr/>
          </a:p>
          <a:p>
            <a:pPr marL="306000" lvl="0" indent="-224504" algn="l" rtl="0">
              <a:spcBef>
                <a:spcPts val="879"/>
              </a:spcBef>
              <a:spcAft>
                <a:spcPts val="0"/>
              </a:spcAft>
              <a:buSzPct val="91999"/>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1"/>
          <p:cNvSpPr txBox="1">
            <a:spLocks noGrp="1"/>
          </p:cNvSpPr>
          <p:nvPr>
            <p:ph type="ctrTitle"/>
          </p:nvPr>
        </p:nvSpPr>
        <p:spPr>
          <a:xfrm>
            <a:off x="581191" y="1020431"/>
            <a:ext cx="10993549" cy="1475013"/>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accent1"/>
              </a:buClr>
              <a:buSzPts val="3600"/>
              <a:buFont typeface="Gill Sans"/>
              <a:buNone/>
            </a:pPr>
            <a:r>
              <a:rPr lang="en-US"/>
              <a:t>TOPIC 2 WEEK 1</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2"/>
          <p:cNvSpPr txBox="1">
            <a:spLocks noGrp="1"/>
          </p:cNvSpPr>
          <p:nvPr>
            <p:ph type="title"/>
          </p:nvPr>
        </p:nvSpPr>
        <p:spPr>
          <a:xfrm>
            <a:off x="581192" y="883239"/>
            <a:ext cx="11029616" cy="1013800"/>
          </a:xfrm>
          <a:prstGeom prst="rect">
            <a:avLst/>
          </a:prstGeom>
          <a:noFill/>
          <a:ln>
            <a:noFill/>
          </a:ln>
        </p:spPr>
        <p:txBody>
          <a:bodyPr spcFirstLastPara="1" wrap="square" lIns="91425" tIns="45700" rIns="91425" bIns="45700" anchor="b" anchorCtr="0">
            <a:normAutofit fontScale="90000"/>
          </a:bodyPr>
          <a:lstStyle/>
          <a:p>
            <a:pPr marL="0" lvl="0" indent="0" algn="ctr" rtl="0">
              <a:spcBef>
                <a:spcPts val="0"/>
              </a:spcBef>
              <a:spcAft>
                <a:spcPts val="0"/>
              </a:spcAft>
              <a:buClr>
                <a:schemeClr val="lt1"/>
              </a:buClr>
              <a:buSzPct val="100000"/>
              <a:buFont typeface="Gill Sans"/>
              <a:buNone/>
            </a:pPr>
            <a:r>
              <a:rPr lang="en-US" sz="4400"/>
              <a:t>THE HISTORICAL ORIGINS OF</a:t>
            </a:r>
            <a:br>
              <a:rPr lang="en-US" sz="4400"/>
            </a:br>
            <a:r>
              <a:rPr lang="en-US" sz="4400"/>
              <a:t>PSYCHOLOGY</a:t>
            </a:r>
            <a:endParaRPr sz="4400"/>
          </a:p>
        </p:txBody>
      </p:sp>
      <p:pic>
        <p:nvPicPr>
          <p:cNvPr id="262" name="Google Shape;262;p32" descr="What Do Whigs Have To Do With History of Psychology? – JEPS Bulletin"/>
          <p:cNvPicPr preferRelativeResize="0">
            <a:picLocks noGrp="1"/>
          </p:cNvPicPr>
          <p:nvPr>
            <p:ph type="body" idx="1"/>
          </p:nvPr>
        </p:nvPicPr>
        <p:blipFill rotWithShape="1">
          <a:blip r:embed="rId3">
            <a:alphaModFix/>
          </a:blip>
          <a:srcRect/>
          <a:stretch/>
        </p:blipFill>
        <p:spPr>
          <a:xfrm>
            <a:off x="581192" y="1897039"/>
            <a:ext cx="10809027" cy="50291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3"/>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SUPERNATURAL ELEMENTS</a:t>
            </a:r>
            <a:endParaRPr/>
          </a:p>
        </p:txBody>
      </p:sp>
      <p:pic>
        <p:nvPicPr>
          <p:cNvPr id="268" name="Google Shape;268;p33" descr="Man looking up at a huge ghostly horned demon appearing out the mist"/>
          <p:cNvPicPr preferRelativeResize="0"/>
          <p:nvPr/>
        </p:nvPicPr>
        <p:blipFill rotWithShape="1">
          <a:blip r:embed="rId3">
            <a:alphaModFix/>
          </a:blip>
          <a:srcRect/>
          <a:stretch/>
        </p:blipFill>
        <p:spPr>
          <a:xfrm>
            <a:off x="362827" y="2947916"/>
            <a:ext cx="11360600" cy="3798594"/>
          </a:xfrm>
          <a:prstGeom prst="rect">
            <a:avLst/>
          </a:prstGeom>
          <a:noFill/>
          <a:ln>
            <a:noFill/>
          </a:ln>
        </p:spPr>
      </p:pic>
      <p:sp>
        <p:nvSpPr>
          <p:cNvPr id="269" name="Google Shape;269;p33"/>
          <p:cNvSpPr txBox="1">
            <a:spLocks noGrp="1"/>
          </p:cNvSpPr>
          <p:nvPr>
            <p:ph type="body" idx="1"/>
          </p:nvPr>
        </p:nvSpPr>
        <p:spPr>
          <a:xfrm>
            <a:off x="581191" y="1379783"/>
            <a:ext cx="10569029" cy="2919262"/>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2208"/>
              <a:buChar char="◼"/>
            </a:pPr>
            <a:r>
              <a:rPr lang="en-US" sz="2400">
                <a:solidFill>
                  <a:schemeClr val="dk1"/>
                </a:solidFill>
                <a:latin typeface="Gill Sans"/>
                <a:ea typeface="Gill Sans"/>
                <a:cs typeface="Gill Sans"/>
                <a:sym typeface="Gill Sans"/>
              </a:rPr>
              <a:t>Before the age of scientific inquiry all good and bad manifestations beyond the control of human kind were regarded as supernatural.</a:t>
            </a:r>
            <a:endParaRPr sz="2400">
              <a:solidFill>
                <a:schemeClr val="dk1"/>
              </a:solidFill>
              <a:latin typeface="Gill Sans"/>
              <a:ea typeface="Gill Sans"/>
              <a:cs typeface="Gill Sans"/>
              <a:sym typeface="Gill Sans"/>
            </a:endParaRPr>
          </a:p>
          <a:p>
            <a:pPr marL="306000" lvl="0" indent="-165792" algn="l" rtl="0">
              <a:spcBef>
                <a:spcPts val="1080"/>
              </a:spcBef>
              <a:spcAft>
                <a:spcPts val="0"/>
              </a:spcAft>
              <a:buSzPts val="2208"/>
              <a:buNone/>
            </a:pP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4"/>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LEARNING OUTCOMES</a:t>
            </a:r>
            <a:endParaRPr/>
          </a:p>
        </p:txBody>
      </p:sp>
      <p:sp>
        <p:nvSpPr>
          <p:cNvPr id="107" name="Google Shape;107;p14"/>
          <p:cNvSpPr txBox="1">
            <a:spLocks noGrp="1"/>
          </p:cNvSpPr>
          <p:nvPr>
            <p:ph type="body" idx="1"/>
          </p:nvPr>
        </p:nvSpPr>
        <p:spPr>
          <a:xfrm>
            <a:off x="581192" y="2180496"/>
            <a:ext cx="11029615" cy="3678303"/>
          </a:xfrm>
          <a:prstGeom prst="rect">
            <a:avLst/>
          </a:prstGeom>
          <a:noFill/>
          <a:ln>
            <a:noFill/>
          </a:ln>
        </p:spPr>
        <p:txBody>
          <a:bodyPr spcFirstLastPara="1" wrap="square" lIns="91425" tIns="45700" rIns="91425" bIns="45700" anchor="ctr" anchorCtr="0">
            <a:normAutofit/>
          </a:bodyPr>
          <a:lstStyle/>
          <a:p>
            <a:pPr marL="306000" lvl="0" indent="-200844" algn="l" rtl="0">
              <a:spcBef>
                <a:spcPts val="0"/>
              </a:spcBef>
              <a:spcAft>
                <a:spcPts val="0"/>
              </a:spcAft>
              <a:buSzPts val="1656"/>
              <a:buNone/>
            </a:pPr>
            <a:endParaRPr/>
          </a:p>
        </p:txBody>
      </p:sp>
      <p:grpSp>
        <p:nvGrpSpPr>
          <p:cNvPr id="108" name="Google Shape;108;p14"/>
          <p:cNvGrpSpPr/>
          <p:nvPr/>
        </p:nvGrpSpPr>
        <p:grpSpPr>
          <a:xfrm>
            <a:off x="581025" y="2185985"/>
            <a:ext cx="11029950" cy="4169111"/>
            <a:chOff x="0" y="4760"/>
            <a:chExt cx="11029950" cy="4169111"/>
          </a:xfrm>
        </p:grpSpPr>
        <p:sp>
          <p:nvSpPr>
            <p:cNvPr id="109" name="Google Shape;109;p14"/>
            <p:cNvSpPr/>
            <p:nvPr/>
          </p:nvSpPr>
          <p:spPr>
            <a:xfrm>
              <a:off x="0" y="393871"/>
              <a:ext cx="11029950" cy="378000"/>
            </a:xfrm>
            <a:prstGeom prst="rect">
              <a:avLst/>
            </a:prstGeom>
            <a:solidFill>
              <a:schemeClr val="lt2">
                <a:alpha val="89803"/>
              </a:schemeClr>
            </a:solidFill>
            <a:ln w="12700" cap="rnd" cmpd="sng">
              <a:solidFill>
                <a:schemeClr val="dk2"/>
              </a:solidFill>
              <a:prstDash val="solid"/>
              <a:round/>
              <a:headEnd type="none" w="sm" len="sm"/>
              <a:tailEnd type="none" w="sm" len="sm"/>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4"/>
            <p:cNvSpPr/>
            <p:nvPr/>
          </p:nvSpPr>
          <p:spPr>
            <a:xfrm>
              <a:off x="551497" y="4760"/>
              <a:ext cx="7720965" cy="610510"/>
            </a:xfrm>
            <a:prstGeom prst="roundRect">
              <a:avLst>
                <a:gd name="adj" fmla="val 16667"/>
              </a:avLst>
            </a:prstGeom>
            <a:gradFill>
              <a:gsLst>
                <a:gs pos="0">
                  <a:srgbClr val="4F4F4F"/>
                </a:gs>
                <a:gs pos="84000">
                  <a:srgbClr val="333333"/>
                </a:gs>
                <a:gs pos="100000">
                  <a:srgbClr val="333333"/>
                </a:gs>
              </a:gsLst>
              <a:lin ang="5400000" scaled="0"/>
            </a:gradFill>
            <a:ln>
              <a:noFill/>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4"/>
            <p:cNvSpPr txBox="1"/>
            <p:nvPr/>
          </p:nvSpPr>
          <p:spPr>
            <a:xfrm>
              <a:off x="581300" y="34563"/>
              <a:ext cx="7661359" cy="550904"/>
            </a:xfrm>
            <a:prstGeom prst="rect">
              <a:avLst/>
            </a:prstGeom>
            <a:noFill/>
            <a:ln>
              <a:noFill/>
            </a:ln>
          </p:spPr>
          <p:txBody>
            <a:bodyPr spcFirstLastPara="1" wrap="square" lIns="291825" tIns="0" rIns="291825" bIns="0" anchor="ctr" anchorCtr="0">
              <a:noAutofit/>
            </a:bodyPr>
            <a:lstStyle/>
            <a:p>
              <a:pPr marL="0" marR="0" lvl="0" indent="0" algn="l" rtl="0">
                <a:lnSpc>
                  <a:spcPct val="90000"/>
                </a:lnSpc>
                <a:spcBef>
                  <a:spcPts val="0"/>
                </a:spcBef>
                <a:spcAft>
                  <a:spcPts val="0"/>
                </a:spcAft>
                <a:buNone/>
              </a:pPr>
              <a:r>
                <a:rPr lang="en-US" sz="1800">
                  <a:solidFill>
                    <a:schemeClr val="lt1"/>
                  </a:solidFill>
                  <a:latin typeface="Gill Sans"/>
                  <a:ea typeface="Gill Sans"/>
                  <a:cs typeface="Gill Sans"/>
                  <a:sym typeface="Gill Sans"/>
                </a:rPr>
                <a:t>Understanding the meaning of Psychology </a:t>
              </a:r>
              <a:endParaRPr sz="1800">
                <a:solidFill>
                  <a:schemeClr val="lt1"/>
                </a:solidFill>
                <a:latin typeface="Gill Sans"/>
                <a:ea typeface="Gill Sans"/>
                <a:cs typeface="Gill Sans"/>
                <a:sym typeface="Gill Sans"/>
              </a:endParaRPr>
            </a:p>
          </p:txBody>
        </p:sp>
        <p:sp>
          <p:nvSpPr>
            <p:cNvPr id="112" name="Google Shape;112;p14"/>
            <p:cNvSpPr/>
            <p:nvPr/>
          </p:nvSpPr>
          <p:spPr>
            <a:xfrm>
              <a:off x="0" y="1074271"/>
              <a:ext cx="11029950" cy="378000"/>
            </a:xfrm>
            <a:prstGeom prst="rect">
              <a:avLst/>
            </a:prstGeom>
            <a:solidFill>
              <a:schemeClr val="lt2">
                <a:alpha val="89803"/>
              </a:schemeClr>
            </a:solidFill>
            <a:ln w="12700" cap="rnd" cmpd="sng">
              <a:solidFill>
                <a:schemeClr val="dk2"/>
              </a:solidFill>
              <a:prstDash val="solid"/>
              <a:round/>
              <a:headEnd type="none" w="sm" len="sm"/>
              <a:tailEnd type="none" w="sm" len="sm"/>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4"/>
            <p:cNvSpPr/>
            <p:nvPr/>
          </p:nvSpPr>
          <p:spPr>
            <a:xfrm>
              <a:off x="551497" y="852871"/>
              <a:ext cx="7720965" cy="442800"/>
            </a:xfrm>
            <a:prstGeom prst="roundRect">
              <a:avLst>
                <a:gd name="adj" fmla="val 16667"/>
              </a:avLst>
            </a:prstGeom>
            <a:gradFill>
              <a:gsLst>
                <a:gs pos="0">
                  <a:srgbClr val="4F4F4F"/>
                </a:gs>
                <a:gs pos="84000">
                  <a:srgbClr val="333333"/>
                </a:gs>
                <a:gs pos="100000">
                  <a:srgbClr val="333333"/>
                </a:gs>
              </a:gsLst>
              <a:lin ang="5400000" scaled="0"/>
            </a:gradFill>
            <a:ln>
              <a:noFill/>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4"/>
            <p:cNvSpPr txBox="1"/>
            <p:nvPr/>
          </p:nvSpPr>
          <p:spPr>
            <a:xfrm>
              <a:off x="573113" y="874487"/>
              <a:ext cx="7677733" cy="399568"/>
            </a:xfrm>
            <a:prstGeom prst="rect">
              <a:avLst/>
            </a:prstGeom>
            <a:noFill/>
            <a:ln>
              <a:noFill/>
            </a:ln>
          </p:spPr>
          <p:txBody>
            <a:bodyPr spcFirstLastPara="1" wrap="square" lIns="291825" tIns="0" rIns="291825" bIns="0" anchor="ctr" anchorCtr="0">
              <a:noAutofit/>
            </a:bodyPr>
            <a:lstStyle/>
            <a:p>
              <a:pPr marL="0" marR="0" lvl="0" indent="0" algn="l" rtl="0">
                <a:lnSpc>
                  <a:spcPct val="90000"/>
                </a:lnSpc>
                <a:spcBef>
                  <a:spcPts val="0"/>
                </a:spcBef>
                <a:spcAft>
                  <a:spcPts val="0"/>
                </a:spcAft>
                <a:buNone/>
              </a:pPr>
              <a:r>
                <a:rPr lang="en-US" sz="1800">
                  <a:solidFill>
                    <a:schemeClr val="lt1"/>
                  </a:solidFill>
                  <a:latin typeface="Gill Sans"/>
                  <a:ea typeface="Gill Sans"/>
                  <a:cs typeface="Gill Sans"/>
                  <a:sym typeface="Gill Sans"/>
                </a:rPr>
                <a:t>Psychology as a science</a:t>
              </a:r>
              <a:endParaRPr sz="1800">
                <a:solidFill>
                  <a:schemeClr val="lt1"/>
                </a:solidFill>
                <a:latin typeface="Times New Roman"/>
                <a:ea typeface="Times New Roman"/>
                <a:cs typeface="Times New Roman"/>
                <a:sym typeface="Times New Roman"/>
              </a:endParaRPr>
            </a:p>
          </p:txBody>
        </p:sp>
        <p:sp>
          <p:nvSpPr>
            <p:cNvPr id="115" name="Google Shape;115;p14"/>
            <p:cNvSpPr/>
            <p:nvPr/>
          </p:nvSpPr>
          <p:spPr>
            <a:xfrm>
              <a:off x="0" y="1754671"/>
              <a:ext cx="11029950" cy="378000"/>
            </a:xfrm>
            <a:prstGeom prst="rect">
              <a:avLst/>
            </a:prstGeom>
            <a:solidFill>
              <a:schemeClr val="lt2">
                <a:alpha val="89803"/>
              </a:schemeClr>
            </a:solidFill>
            <a:ln w="12700" cap="rnd" cmpd="sng">
              <a:solidFill>
                <a:schemeClr val="dk2"/>
              </a:solidFill>
              <a:prstDash val="solid"/>
              <a:round/>
              <a:headEnd type="none" w="sm" len="sm"/>
              <a:tailEnd type="none" w="sm" len="sm"/>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4"/>
            <p:cNvSpPr/>
            <p:nvPr/>
          </p:nvSpPr>
          <p:spPr>
            <a:xfrm>
              <a:off x="551497" y="1533271"/>
              <a:ext cx="7720965" cy="442800"/>
            </a:xfrm>
            <a:prstGeom prst="roundRect">
              <a:avLst>
                <a:gd name="adj" fmla="val 16667"/>
              </a:avLst>
            </a:prstGeom>
            <a:gradFill>
              <a:gsLst>
                <a:gs pos="0">
                  <a:srgbClr val="4F4F4F"/>
                </a:gs>
                <a:gs pos="84000">
                  <a:srgbClr val="333333"/>
                </a:gs>
                <a:gs pos="100000">
                  <a:srgbClr val="333333"/>
                </a:gs>
              </a:gsLst>
              <a:lin ang="5400000" scaled="0"/>
            </a:gradFill>
            <a:ln>
              <a:noFill/>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4"/>
            <p:cNvSpPr txBox="1"/>
            <p:nvPr/>
          </p:nvSpPr>
          <p:spPr>
            <a:xfrm>
              <a:off x="573113" y="1554887"/>
              <a:ext cx="7677733" cy="399568"/>
            </a:xfrm>
            <a:prstGeom prst="rect">
              <a:avLst/>
            </a:prstGeom>
            <a:noFill/>
            <a:ln>
              <a:noFill/>
            </a:ln>
          </p:spPr>
          <p:txBody>
            <a:bodyPr spcFirstLastPara="1" wrap="square" lIns="291825" tIns="0" rIns="291825" bIns="0" anchor="ctr" anchorCtr="0">
              <a:noAutofit/>
            </a:bodyPr>
            <a:lstStyle/>
            <a:p>
              <a:pPr marL="0" marR="0" lvl="0" indent="0" algn="l" rtl="0">
                <a:lnSpc>
                  <a:spcPct val="90000"/>
                </a:lnSpc>
                <a:spcBef>
                  <a:spcPts val="0"/>
                </a:spcBef>
                <a:spcAft>
                  <a:spcPts val="0"/>
                </a:spcAft>
                <a:buNone/>
              </a:pPr>
              <a:r>
                <a:rPr lang="en-US" sz="1800">
                  <a:solidFill>
                    <a:schemeClr val="lt1"/>
                  </a:solidFill>
                  <a:latin typeface="Gill Sans"/>
                  <a:ea typeface="Gill Sans"/>
                  <a:cs typeface="Gill Sans"/>
                  <a:sym typeface="Gill Sans"/>
                </a:rPr>
                <a:t>Scope of psychology</a:t>
              </a:r>
              <a:endParaRPr sz="1800">
                <a:solidFill>
                  <a:schemeClr val="lt1"/>
                </a:solidFill>
                <a:latin typeface="Times New Roman"/>
                <a:ea typeface="Times New Roman"/>
                <a:cs typeface="Times New Roman"/>
                <a:sym typeface="Times New Roman"/>
              </a:endParaRPr>
            </a:p>
          </p:txBody>
        </p:sp>
        <p:sp>
          <p:nvSpPr>
            <p:cNvPr id="118" name="Google Shape;118;p14"/>
            <p:cNvSpPr/>
            <p:nvPr/>
          </p:nvSpPr>
          <p:spPr>
            <a:xfrm>
              <a:off x="0" y="2831689"/>
              <a:ext cx="11029950" cy="378000"/>
            </a:xfrm>
            <a:prstGeom prst="rect">
              <a:avLst/>
            </a:prstGeom>
            <a:solidFill>
              <a:schemeClr val="lt2">
                <a:alpha val="89803"/>
              </a:schemeClr>
            </a:solidFill>
            <a:ln w="12700" cap="rnd" cmpd="sng">
              <a:solidFill>
                <a:schemeClr val="dk2"/>
              </a:solidFill>
              <a:prstDash val="solid"/>
              <a:round/>
              <a:headEnd type="none" w="sm" len="sm"/>
              <a:tailEnd type="none" w="sm" len="sm"/>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4"/>
            <p:cNvSpPr/>
            <p:nvPr/>
          </p:nvSpPr>
          <p:spPr>
            <a:xfrm>
              <a:off x="551497" y="2213671"/>
              <a:ext cx="7720965" cy="442800"/>
            </a:xfrm>
            <a:prstGeom prst="roundRect">
              <a:avLst>
                <a:gd name="adj" fmla="val 16667"/>
              </a:avLst>
            </a:prstGeom>
            <a:gradFill>
              <a:gsLst>
                <a:gs pos="0">
                  <a:srgbClr val="4F4F4F"/>
                </a:gs>
                <a:gs pos="84000">
                  <a:srgbClr val="333333"/>
                </a:gs>
                <a:gs pos="100000">
                  <a:srgbClr val="333333"/>
                </a:gs>
              </a:gsLst>
              <a:lin ang="5400000" scaled="0"/>
            </a:gradFill>
            <a:ln>
              <a:noFill/>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4"/>
            <p:cNvSpPr txBox="1"/>
            <p:nvPr/>
          </p:nvSpPr>
          <p:spPr>
            <a:xfrm>
              <a:off x="573113" y="2235287"/>
              <a:ext cx="7677733" cy="399568"/>
            </a:xfrm>
            <a:prstGeom prst="rect">
              <a:avLst/>
            </a:prstGeom>
            <a:noFill/>
            <a:ln>
              <a:noFill/>
            </a:ln>
          </p:spPr>
          <p:txBody>
            <a:bodyPr spcFirstLastPara="1" wrap="square" lIns="291825" tIns="0" rIns="291825" bIns="0" anchor="ctr" anchorCtr="0">
              <a:noAutofit/>
            </a:bodyPr>
            <a:lstStyle/>
            <a:p>
              <a:pPr marL="0" marR="0" lvl="0" indent="0" algn="l" rtl="0">
                <a:lnSpc>
                  <a:spcPct val="90000"/>
                </a:lnSpc>
                <a:spcBef>
                  <a:spcPts val="0"/>
                </a:spcBef>
                <a:spcAft>
                  <a:spcPts val="0"/>
                </a:spcAft>
                <a:buNone/>
              </a:pPr>
              <a:r>
                <a:rPr lang="en-US" sz="1800">
                  <a:solidFill>
                    <a:schemeClr val="lt1"/>
                  </a:solidFill>
                  <a:latin typeface="Gill Sans"/>
                  <a:ea typeface="Gill Sans"/>
                  <a:cs typeface="Gill Sans"/>
                  <a:sym typeface="Gill Sans"/>
                </a:rPr>
                <a:t>Goals of Psychology </a:t>
              </a:r>
              <a:endParaRPr sz="1800">
                <a:solidFill>
                  <a:schemeClr val="lt1"/>
                </a:solidFill>
                <a:latin typeface="Times New Roman"/>
                <a:ea typeface="Times New Roman"/>
                <a:cs typeface="Times New Roman"/>
                <a:sym typeface="Times New Roman"/>
              </a:endParaRPr>
            </a:p>
          </p:txBody>
        </p:sp>
        <p:sp>
          <p:nvSpPr>
            <p:cNvPr id="121" name="Google Shape;121;p14"/>
            <p:cNvSpPr/>
            <p:nvPr/>
          </p:nvSpPr>
          <p:spPr>
            <a:xfrm>
              <a:off x="0" y="3115471"/>
              <a:ext cx="11029950" cy="378000"/>
            </a:xfrm>
            <a:prstGeom prst="rect">
              <a:avLst/>
            </a:prstGeom>
            <a:solidFill>
              <a:schemeClr val="lt2">
                <a:alpha val="89803"/>
              </a:schemeClr>
            </a:solidFill>
            <a:ln w="12700" cap="rnd" cmpd="sng">
              <a:solidFill>
                <a:schemeClr val="dk2"/>
              </a:solidFill>
              <a:prstDash val="solid"/>
              <a:round/>
              <a:headEnd type="none" w="sm" len="sm"/>
              <a:tailEnd type="none" w="sm" len="sm"/>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a:off x="551497" y="2894071"/>
              <a:ext cx="7720965" cy="442800"/>
            </a:xfrm>
            <a:prstGeom prst="roundRect">
              <a:avLst>
                <a:gd name="adj" fmla="val 16667"/>
              </a:avLst>
            </a:prstGeom>
            <a:gradFill>
              <a:gsLst>
                <a:gs pos="0">
                  <a:srgbClr val="4F4F4F"/>
                </a:gs>
                <a:gs pos="84000">
                  <a:srgbClr val="333333"/>
                </a:gs>
                <a:gs pos="100000">
                  <a:srgbClr val="333333"/>
                </a:gs>
              </a:gsLst>
              <a:lin ang="5400000" scaled="0"/>
            </a:gradFill>
            <a:ln>
              <a:noFill/>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txBox="1"/>
            <p:nvPr/>
          </p:nvSpPr>
          <p:spPr>
            <a:xfrm>
              <a:off x="573113" y="2915687"/>
              <a:ext cx="7677733" cy="399568"/>
            </a:xfrm>
            <a:prstGeom prst="rect">
              <a:avLst/>
            </a:prstGeom>
            <a:noFill/>
            <a:ln>
              <a:noFill/>
            </a:ln>
          </p:spPr>
          <p:txBody>
            <a:bodyPr spcFirstLastPara="1" wrap="square" lIns="291825" tIns="0" rIns="291825" bIns="0" anchor="ctr" anchorCtr="0">
              <a:noAutofit/>
            </a:bodyPr>
            <a:lstStyle/>
            <a:p>
              <a:pPr marL="0" marR="0" lvl="0" indent="0" algn="l" rtl="0">
                <a:lnSpc>
                  <a:spcPct val="90000"/>
                </a:lnSpc>
                <a:spcBef>
                  <a:spcPts val="0"/>
                </a:spcBef>
                <a:spcAft>
                  <a:spcPts val="0"/>
                </a:spcAft>
                <a:buNone/>
              </a:pPr>
              <a:r>
                <a:rPr lang="en-US" sz="1800">
                  <a:solidFill>
                    <a:schemeClr val="lt1"/>
                  </a:solidFill>
                  <a:latin typeface="Gill Sans"/>
                  <a:ea typeface="Gill Sans"/>
                  <a:cs typeface="Gill Sans"/>
                  <a:sym typeface="Gill Sans"/>
                </a:rPr>
                <a:t>Key debates in Psychology</a:t>
              </a:r>
              <a:endParaRPr sz="1800">
                <a:solidFill>
                  <a:schemeClr val="lt1"/>
                </a:solidFill>
                <a:latin typeface="Gill Sans"/>
                <a:ea typeface="Gill Sans"/>
                <a:cs typeface="Gill Sans"/>
                <a:sym typeface="Gill Sans"/>
              </a:endParaRPr>
            </a:p>
          </p:txBody>
        </p:sp>
        <p:sp>
          <p:nvSpPr>
            <p:cNvPr id="124" name="Google Shape;124;p14"/>
            <p:cNvSpPr/>
            <p:nvPr/>
          </p:nvSpPr>
          <p:spPr>
            <a:xfrm>
              <a:off x="0" y="3795871"/>
              <a:ext cx="11029950" cy="378000"/>
            </a:xfrm>
            <a:prstGeom prst="rect">
              <a:avLst/>
            </a:prstGeom>
            <a:solidFill>
              <a:schemeClr val="lt2">
                <a:alpha val="89803"/>
              </a:schemeClr>
            </a:solidFill>
            <a:ln w="12700" cap="rnd" cmpd="sng">
              <a:solidFill>
                <a:schemeClr val="dk2"/>
              </a:solidFill>
              <a:prstDash val="solid"/>
              <a:round/>
              <a:headEnd type="none" w="sm" len="sm"/>
              <a:tailEnd type="none" w="sm" len="sm"/>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4"/>
            <p:cNvSpPr/>
            <p:nvPr/>
          </p:nvSpPr>
          <p:spPr>
            <a:xfrm>
              <a:off x="551497" y="3574471"/>
              <a:ext cx="7720965" cy="442800"/>
            </a:xfrm>
            <a:prstGeom prst="roundRect">
              <a:avLst>
                <a:gd name="adj" fmla="val 16667"/>
              </a:avLst>
            </a:prstGeom>
            <a:gradFill>
              <a:gsLst>
                <a:gs pos="0">
                  <a:srgbClr val="4F4F4F"/>
                </a:gs>
                <a:gs pos="84000">
                  <a:srgbClr val="333333"/>
                </a:gs>
                <a:gs pos="100000">
                  <a:srgbClr val="333333"/>
                </a:gs>
              </a:gsLst>
              <a:lin ang="5400000" scaled="0"/>
            </a:gradFill>
            <a:ln>
              <a:noFill/>
            </a:ln>
            <a:effectLst>
              <a:outerShdw blurRad="38100" dist="25400" dir="5400000" rotWithShape="0">
                <a:srgbClr val="000000">
                  <a:alpha val="54901"/>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4"/>
            <p:cNvSpPr txBox="1"/>
            <p:nvPr/>
          </p:nvSpPr>
          <p:spPr>
            <a:xfrm>
              <a:off x="573113" y="3596087"/>
              <a:ext cx="7677733" cy="399568"/>
            </a:xfrm>
            <a:prstGeom prst="rect">
              <a:avLst/>
            </a:prstGeom>
            <a:noFill/>
            <a:ln>
              <a:noFill/>
            </a:ln>
          </p:spPr>
          <p:txBody>
            <a:bodyPr spcFirstLastPara="1" wrap="square" lIns="291825" tIns="0" rIns="291825" bIns="0" anchor="ctr" anchorCtr="0">
              <a:noAutofit/>
            </a:bodyPr>
            <a:lstStyle/>
            <a:p>
              <a:pPr marL="0" marR="0" lvl="0" indent="0" algn="l" rtl="0">
                <a:lnSpc>
                  <a:spcPct val="90000"/>
                </a:lnSpc>
                <a:spcBef>
                  <a:spcPts val="0"/>
                </a:spcBef>
                <a:spcAft>
                  <a:spcPts val="0"/>
                </a:spcAft>
                <a:buNone/>
              </a:pPr>
              <a:r>
                <a:rPr lang="en-US" sz="1800">
                  <a:solidFill>
                    <a:schemeClr val="lt1"/>
                  </a:solidFill>
                  <a:latin typeface="Gill Sans"/>
                  <a:ea typeface="Gill Sans"/>
                  <a:cs typeface="Gill Sans"/>
                  <a:sym typeface="Gill Sans"/>
                </a:rPr>
                <a:t>Branches of Psychology</a:t>
              </a:r>
              <a:endParaRPr sz="1800">
                <a:solidFill>
                  <a:schemeClr val="lt1"/>
                </a:solidFill>
                <a:latin typeface="Gill Sans"/>
                <a:ea typeface="Gill Sans"/>
                <a:cs typeface="Gill Sans"/>
                <a:sym typeface="Gill Sans"/>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4"/>
          <p:cNvSpPr txBox="1">
            <a:spLocks noGrp="1"/>
          </p:cNvSpPr>
          <p:nvPr>
            <p:ph type="title"/>
          </p:nvPr>
        </p:nvSpPr>
        <p:spPr>
          <a:xfrm>
            <a:off x="581191" y="733223"/>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EARLY DEMONOLOGY</a:t>
            </a:r>
            <a:endParaRPr/>
          </a:p>
        </p:txBody>
      </p:sp>
      <p:sp>
        <p:nvSpPr>
          <p:cNvPr id="275" name="Google Shape;275;p34"/>
          <p:cNvSpPr txBox="1">
            <a:spLocks noGrp="1"/>
          </p:cNvSpPr>
          <p:nvPr>
            <p:ph type="body" idx="1"/>
          </p:nvPr>
        </p:nvSpPr>
        <p:spPr>
          <a:xfrm>
            <a:off x="414278" y="1266940"/>
            <a:ext cx="11363443" cy="2690911"/>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2208"/>
              <a:buChar char="◼"/>
            </a:pPr>
            <a:r>
              <a:rPr lang="en-US" sz="2400">
                <a:solidFill>
                  <a:schemeClr val="dk1"/>
                </a:solidFill>
              </a:rPr>
              <a:t>The doctrine that a semi autonomous or completely autonomous evil being such as the devil may dwell within a person and control his or her mind and body is called </a:t>
            </a:r>
            <a:r>
              <a:rPr lang="en-US" sz="2400" b="1">
                <a:solidFill>
                  <a:schemeClr val="dk1"/>
                </a:solidFill>
              </a:rPr>
              <a:t>demonology</a:t>
            </a:r>
            <a:r>
              <a:rPr lang="en-US" sz="2400">
                <a:solidFill>
                  <a:schemeClr val="dk1"/>
                </a:solidFill>
              </a:rPr>
              <a:t>.</a:t>
            </a:r>
            <a:endParaRPr/>
          </a:p>
        </p:txBody>
      </p:sp>
      <p:pic>
        <p:nvPicPr>
          <p:cNvPr id="276" name="Google Shape;276;p34" descr="The Encyclopedia of Demons and Demonology: Rosemary Ellen Guiley, John  Zaffis: 9780816073153: Amazon.com: Books"/>
          <p:cNvPicPr preferRelativeResize="0"/>
          <p:nvPr/>
        </p:nvPicPr>
        <p:blipFill rotWithShape="1">
          <a:blip r:embed="rId3">
            <a:alphaModFix/>
          </a:blip>
          <a:srcRect l="2084" t="28330" r="1656" b="7388"/>
          <a:stretch/>
        </p:blipFill>
        <p:spPr>
          <a:xfrm>
            <a:off x="414278" y="3423167"/>
            <a:ext cx="11363443" cy="343483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pic>
        <p:nvPicPr>
          <p:cNvPr id="281" name="Google Shape;281;p35" descr="Introduction to Psychology. Trephining – early form of “therapy” - ppt  download"/>
          <p:cNvPicPr preferRelativeResize="0"/>
          <p:nvPr/>
        </p:nvPicPr>
        <p:blipFill rotWithShape="1">
          <a:blip r:embed="rId3">
            <a:alphaModFix/>
          </a:blip>
          <a:srcRect l="1632" t="31046" r="36260" b="18975"/>
          <a:stretch/>
        </p:blipFill>
        <p:spPr>
          <a:xfrm>
            <a:off x="1241383" y="4263798"/>
            <a:ext cx="5396527" cy="2428478"/>
          </a:xfrm>
          <a:prstGeom prst="rect">
            <a:avLst/>
          </a:prstGeom>
          <a:noFill/>
          <a:ln>
            <a:noFill/>
          </a:ln>
        </p:spPr>
      </p:pic>
      <p:sp>
        <p:nvSpPr>
          <p:cNvPr id="282" name="Google Shape;282;p35"/>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TREPHINING</a:t>
            </a:r>
            <a:endParaRPr/>
          </a:p>
        </p:txBody>
      </p:sp>
      <p:sp>
        <p:nvSpPr>
          <p:cNvPr id="283" name="Google Shape;283;p35"/>
          <p:cNvSpPr txBox="1">
            <a:spLocks noGrp="1"/>
          </p:cNvSpPr>
          <p:nvPr>
            <p:ph type="body" idx="1"/>
          </p:nvPr>
        </p:nvSpPr>
        <p:spPr>
          <a:xfrm>
            <a:off x="530945" y="1209056"/>
            <a:ext cx="5938093" cy="3772377"/>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2208"/>
              <a:buChar char="◼"/>
            </a:pPr>
            <a:r>
              <a:rPr lang="en-US" sz="2400">
                <a:solidFill>
                  <a:schemeClr val="dk1"/>
                </a:solidFill>
              </a:rPr>
              <a:t>People thought that psychological problems are caused by evil spirits.</a:t>
            </a:r>
            <a:endParaRPr/>
          </a:p>
          <a:p>
            <a:pPr marL="306000" lvl="0" indent="-306000" algn="just" rtl="0">
              <a:spcBef>
                <a:spcPts val="1080"/>
              </a:spcBef>
              <a:spcAft>
                <a:spcPts val="0"/>
              </a:spcAft>
              <a:buSzPts val="2208"/>
              <a:buChar char="◼"/>
            </a:pPr>
            <a:r>
              <a:rPr lang="en-US" sz="2400">
                <a:solidFill>
                  <a:schemeClr val="dk1"/>
                </a:solidFill>
              </a:rPr>
              <a:t> To allow those spirits to escape from a person’s body the ancient healers chipped a hole in patient’s skull with crude instrument.</a:t>
            </a:r>
            <a:endParaRPr/>
          </a:p>
        </p:txBody>
      </p:sp>
      <p:pic>
        <p:nvPicPr>
          <p:cNvPr id="284" name="Google Shape;284;p35" descr="Trepanning - Wikipedia"/>
          <p:cNvPicPr preferRelativeResize="0"/>
          <p:nvPr/>
        </p:nvPicPr>
        <p:blipFill rotWithShape="1">
          <a:blip r:embed="rId4">
            <a:alphaModFix/>
          </a:blip>
          <a:srcRect/>
          <a:stretch/>
        </p:blipFill>
        <p:spPr>
          <a:xfrm>
            <a:off x="6637910" y="1801710"/>
            <a:ext cx="5073022" cy="480481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6"/>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GREEK PHILOSOPHERS</a:t>
            </a:r>
            <a:endParaRPr/>
          </a:p>
        </p:txBody>
      </p:sp>
      <p:sp>
        <p:nvSpPr>
          <p:cNvPr id="290" name="Google Shape;290;p36"/>
          <p:cNvSpPr txBox="1">
            <a:spLocks noGrp="1"/>
          </p:cNvSpPr>
          <p:nvPr>
            <p:ph type="body" idx="1"/>
          </p:nvPr>
        </p:nvSpPr>
        <p:spPr>
          <a:xfrm>
            <a:off x="382150" y="2075925"/>
            <a:ext cx="5962800" cy="4352100"/>
          </a:xfrm>
          <a:prstGeom prst="rect">
            <a:avLst/>
          </a:prstGeom>
          <a:noFill/>
          <a:ln>
            <a:noFill/>
          </a:ln>
        </p:spPr>
        <p:txBody>
          <a:bodyPr spcFirstLastPara="1" wrap="square" lIns="91425" tIns="45700" rIns="91425" bIns="45700" anchor="ctr" anchorCtr="0">
            <a:normAutofit/>
          </a:bodyPr>
          <a:lstStyle/>
          <a:p>
            <a:pPr marL="0" lvl="0" indent="0" algn="just" rtl="0">
              <a:spcBef>
                <a:spcPts val="0"/>
              </a:spcBef>
              <a:spcAft>
                <a:spcPts val="0"/>
              </a:spcAft>
              <a:buNone/>
            </a:pPr>
            <a:endParaRPr/>
          </a:p>
          <a:p>
            <a:pPr marL="306000" lvl="0" indent="-306000" algn="just" rtl="0">
              <a:spcBef>
                <a:spcPts val="1000"/>
              </a:spcBef>
              <a:spcAft>
                <a:spcPts val="0"/>
              </a:spcAft>
              <a:buSzPts val="1840"/>
              <a:buChar char="◼"/>
            </a:pPr>
            <a:r>
              <a:rPr lang="en-US" sz="2000">
                <a:solidFill>
                  <a:schemeClr val="dk1"/>
                </a:solidFill>
              </a:rPr>
              <a:t>Early Greek philosophers such as </a:t>
            </a:r>
            <a:r>
              <a:rPr lang="en-US" sz="2000">
                <a:solidFill>
                  <a:srgbClr val="FF0000"/>
                </a:solidFill>
              </a:rPr>
              <a:t>Socrates, Plato, </a:t>
            </a:r>
            <a:r>
              <a:rPr lang="en-US" sz="2000">
                <a:solidFill>
                  <a:schemeClr val="dk1"/>
                </a:solidFill>
              </a:rPr>
              <a:t>and </a:t>
            </a:r>
            <a:r>
              <a:rPr lang="en-US" sz="2000">
                <a:solidFill>
                  <a:srgbClr val="FF0000"/>
                </a:solidFill>
              </a:rPr>
              <a:t>Aristotle </a:t>
            </a:r>
            <a:r>
              <a:rPr lang="en-US" sz="2000">
                <a:solidFill>
                  <a:schemeClr val="dk1"/>
                </a:solidFill>
              </a:rPr>
              <a:t>explored topics such as pleasure, pain, knowledge, motivation, rationality, and mental illness—topics often discussed in psychology today.</a:t>
            </a:r>
            <a:endParaRPr sz="2000">
              <a:solidFill>
                <a:schemeClr val="dk1"/>
              </a:solidFill>
            </a:endParaRPr>
          </a:p>
          <a:p>
            <a:pPr marL="0" lvl="0" indent="0" algn="just" rtl="0">
              <a:spcBef>
                <a:spcPts val="1000"/>
              </a:spcBef>
              <a:spcAft>
                <a:spcPts val="0"/>
              </a:spcAft>
              <a:buNone/>
            </a:pPr>
            <a:endParaRPr sz="2000">
              <a:solidFill>
                <a:schemeClr val="dk1"/>
              </a:solidFill>
            </a:endParaRPr>
          </a:p>
          <a:p>
            <a:pPr marL="306000" lvl="0" indent="-306000" algn="just" rtl="0">
              <a:spcBef>
                <a:spcPts val="1000"/>
              </a:spcBef>
              <a:spcAft>
                <a:spcPts val="0"/>
              </a:spcAft>
              <a:buSzPts val="1840"/>
              <a:buChar char="◼"/>
            </a:pPr>
            <a:r>
              <a:rPr lang="en-US" sz="2000">
                <a:solidFill>
                  <a:schemeClr val="dk1"/>
                </a:solidFill>
              </a:rPr>
              <a:t>Socrates, Plato, and Aristotle, posed fundamental questions about mental life: What is consciousness? Are people inherently rational or irrational? Is there really such a thing as free choice?</a:t>
            </a:r>
            <a:endParaRPr sz="2000">
              <a:solidFill>
                <a:schemeClr val="dk1"/>
              </a:solidFill>
            </a:endParaRPr>
          </a:p>
          <a:p>
            <a:pPr marL="306000" lvl="0" indent="-200844" algn="l" rtl="0">
              <a:spcBef>
                <a:spcPts val="960"/>
              </a:spcBef>
              <a:spcAft>
                <a:spcPts val="0"/>
              </a:spcAft>
              <a:buSzPts val="1656"/>
              <a:buNone/>
            </a:pPr>
            <a:endParaRPr/>
          </a:p>
        </p:txBody>
      </p:sp>
      <p:pic>
        <p:nvPicPr>
          <p:cNvPr id="291" name="Google Shape;291;p36" descr="Philosophers of Ancient Greece"/>
          <p:cNvPicPr preferRelativeResize="0"/>
          <p:nvPr/>
        </p:nvPicPr>
        <p:blipFill rotWithShape="1">
          <a:blip r:embed="rId3">
            <a:alphaModFix/>
          </a:blip>
          <a:srcRect/>
          <a:stretch/>
        </p:blipFill>
        <p:spPr>
          <a:xfrm>
            <a:off x="6100548" y="2075934"/>
            <a:ext cx="5885505" cy="435216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7"/>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HIPPOCRATES</a:t>
            </a:r>
            <a:endParaRPr/>
          </a:p>
        </p:txBody>
      </p:sp>
      <p:pic>
        <p:nvPicPr>
          <p:cNvPr id="297" name="Google Shape;297;p37" descr="100+ Medicine Pictures | Download Free Images &amp;amp; Stock Photos on Unsplash"/>
          <p:cNvPicPr preferRelativeResize="0"/>
          <p:nvPr/>
        </p:nvPicPr>
        <p:blipFill rotWithShape="1">
          <a:blip r:embed="rId3">
            <a:alphaModFix/>
          </a:blip>
          <a:srcRect/>
          <a:stretch/>
        </p:blipFill>
        <p:spPr>
          <a:xfrm>
            <a:off x="7533564" y="1856096"/>
            <a:ext cx="4244453" cy="4767683"/>
          </a:xfrm>
          <a:prstGeom prst="rect">
            <a:avLst/>
          </a:prstGeom>
          <a:noFill/>
          <a:ln>
            <a:noFill/>
          </a:ln>
        </p:spPr>
      </p:pic>
      <p:sp>
        <p:nvSpPr>
          <p:cNvPr id="298" name="Google Shape;298;p37"/>
          <p:cNvSpPr txBox="1">
            <a:spLocks noGrp="1"/>
          </p:cNvSpPr>
          <p:nvPr>
            <p:ph type="body" idx="1"/>
          </p:nvPr>
        </p:nvSpPr>
        <p:spPr>
          <a:xfrm>
            <a:off x="581193" y="2180496"/>
            <a:ext cx="6952372" cy="3678303"/>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2208"/>
              <a:buChar char="◼"/>
            </a:pPr>
            <a:r>
              <a:rPr lang="en-US" sz="2400">
                <a:solidFill>
                  <a:schemeClr val="dk1"/>
                </a:solidFill>
              </a:rPr>
              <a:t>Hippocrates, often called the </a:t>
            </a:r>
            <a:r>
              <a:rPr lang="en-US" sz="2400">
                <a:solidFill>
                  <a:srgbClr val="FF0000"/>
                </a:solidFill>
              </a:rPr>
              <a:t>‘father of medicine’</a:t>
            </a:r>
            <a:r>
              <a:rPr lang="en-US" sz="2400">
                <a:solidFill>
                  <a:schemeClr val="dk1"/>
                </a:solidFill>
              </a:rPr>
              <a:t>, lived around the same time as Socrates. </a:t>
            </a:r>
            <a:endParaRPr/>
          </a:p>
          <a:p>
            <a:pPr marL="306000" lvl="0" indent="-306000" algn="just" rtl="0">
              <a:spcBef>
                <a:spcPts val="1080"/>
              </a:spcBef>
              <a:spcAft>
                <a:spcPts val="0"/>
              </a:spcAft>
              <a:buSzPts val="2208"/>
              <a:buChar char="◼"/>
            </a:pPr>
            <a:r>
              <a:rPr lang="en-US" sz="2400">
                <a:solidFill>
                  <a:schemeClr val="dk1"/>
                </a:solidFill>
              </a:rPr>
              <a:t>He was deeply interested in physiology, the study of the functions of the living organism and its parts. </a:t>
            </a:r>
            <a:endParaRPr/>
          </a:p>
          <a:p>
            <a:pPr marL="306000" lvl="0" indent="-306000" algn="just" rtl="0">
              <a:spcBef>
                <a:spcPts val="1080"/>
              </a:spcBef>
              <a:spcAft>
                <a:spcPts val="0"/>
              </a:spcAft>
              <a:buSzPts val="2208"/>
              <a:buChar char="◼"/>
            </a:pPr>
            <a:r>
              <a:rPr lang="en-US" sz="2400">
                <a:solidFill>
                  <a:schemeClr val="dk1"/>
                </a:solidFill>
              </a:rPr>
              <a:t>He made many important observations about how the brain controls various organs of the body. </a:t>
            </a:r>
            <a:endParaRPr sz="2400">
              <a:solidFill>
                <a:schemeClr val="dk1"/>
              </a:solidFill>
            </a:endParaRPr>
          </a:p>
          <a:p>
            <a:pPr marL="306000" lvl="0" indent="-306000" algn="just" rtl="0">
              <a:spcBef>
                <a:spcPts val="1080"/>
              </a:spcBef>
              <a:spcAft>
                <a:spcPts val="0"/>
              </a:spcAft>
              <a:buSzPts val="2208"/>
              <a:buChar char="◼"/>
            </a:pPr>
            <a:r>
              <a:rPr lang="en-US" sz="2400">
                <a:solidFill>
                  <a:schemeClr val="dk1"/>
                </a:solidFill>
              </a:rPr>
              <a:t>These observations set the stage for what became the </a:t>
            </a:r>
            <a:r>
              <a:rPr lang="en-US" sz="2400">
                <a:solidFill>
                  <a:srgbClr val="FF0000"/>
                </a:solidFill>
              </a:rPr>
              <a:t>biological perspective in psychology</a:t>
            </a:r>
            <a:endParaRPr/>
          </a:p>
          <a:p>
            <a:pPr marL="306000" lvl="0" indent="-200844" algn="just" rtl="0">
              <a:spcBef>
                <a:spcPts val="960"/>
              </a:spcBef>
              <a:spcAft>
                <a:spcPts val="0"/>
              </a:spcAft>
              <a:buSzPts val="1656"/>
              <a:buNone/>
            </a:pPr>
            <a:endParaRPr/>
          </a:p>
        </p:txBody>
      </p:sp>
      <p:pic>
        <p:nvPicPr>
          <p:cNvPr id="299" name="Google Shape;299;p37"/>
          <p:cNvPicPr preferRelativeResize="0"/>
          <p:nvPr/>
        </p:nvPicPr>
        <p:blipFill rotWithShape="1">
          <a:blip r:embed="rId4">
            <a:alphaModFix/>
          </a:blip>
          <a:srcRect/>
          <a:stretch/>
        </p:blipFill>
        <p:spPr>
          <a:xfrm>
            <a:off x="7533563" y="3098752"/>
            <a:ext cx="2098293" cy="3084447"/>
          </a:xfrm>
          <a:prstGeom prst="ellipse">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8"/>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17</a:t>
            </a:r>
            <a:r>
              <a:rPr lang="en-US" baseline="30000"/>
              <a:t>TH</a:t>
            </a:r>
            <a:r>
              <a:rPr lang="en-US"/>
              <a:t> CENTURY STARTS</a:t>
            </a:r>
            <a:endParaRPr/>
          </a:p>
        </p:txBody>
      </p:sp>
      <p:sp>
        <p:nvSpPr>
          <p:cNvPr id="305" name="Google Shape;305;p38"/>
          <p:cNvSpPr txBox="1">
            <a:spLocks noGrp="1"/>
          </p:cNvSpPr>
          <p:nvPr>
            <p:ph type="body" idx="1"/>
          </p:nvPr>
        </p:nvSpPr>
        <p:spPr>
          <a:xfrm>
            <a:off x="3616655" y="2180496"/>
            <a:ext cx="7994151" cy="3678303"/>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2208"/>
              <a:buChar char="◼"/>
            </a:pPr>
            <a:r>
              <a:rPr lang="en-US" sz="2400">
                <a:solidFill>
                  <a:schemeClr val="dk1"/>
                </a:solidFill>
              </a:rPr>
              <a:t>In the 17th century, French mathematician and philosopher </a:t>
            </a:r>
            <a:r>
              <a:rPr lang="en-US" sz="2400">
                <a:solidFill>
                  <a:srgbClr val="FF0000"/>
                </a:solidFill>
              </a:rPr>
              <a:t>René Descartes </a:t>
            </a:r>
            <a:r>
              <a:rPr lang="en-US" sz="2400">
                <a:solidFill>
                  <a:schemeClr val="dk1"/>
                </a:solidFill>
              </a:rPr>
              <a:t>theorized that the body and mind are separate entities. This concept came to be known as </a:t>
            </a:r>
            <a:r>
              <a:rPr lang="en-US" sz="2400">
                <a:solidFill>
                  <a:srgbClr val="FF0000"/>
                </a:solidFill>
              </a:rPr>
              <a:t>dualism</a:t>
            </a:r>
            <a:endParaRPr/>
          </a:p>
          <a:p>
            <a:pPr marL="0" lvl="0" indent="0" algn="just" rtl="0">
              <a:spcBef>
                <a:spcPts val="960"/>
              </a:spcBef>
              <a:spcAft>
                <a:spcPts val="0"/>
              </a:spcAft>
              <a:buSzPts val="1656"/>
              <a:buNone/>
            </a:pPr>
            <a:endParaRPr/>
          </a:p>
        </p:txBody>
      </p:sp>
      <p:pic>
        <p:nvPicPr>
          <p:cNvPr id="306" name="Google Shape;306;p38"/>
          <p:cNvPicPr preferRelativeResize="0"/>
          <p:nvPr/>
        </p:nvPicPr>
        <p:blipFill rotWithShape="1">
          <a:blip r:embed="rId3">
            <a:alphaModFix/>
          </a:blip>
          <a:srcRect/>
          <a:stretch/>
        </p:blipFill>
        <p:spPr>
          <a:xfrm>
            <a:off x="204716" y="2180496"/>
            <a:ext cx="3411940" cy="3996942"/>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pic>
        <p:nvPicPr>
          <p:cNvPr id="311" name="Google Shape;311;p39"/>
          <p:cNvPicPr preferRelativeResize="0"/>
          <p:nvPr/>
        </p:nvPicPr>
        <p:blipFill rotWithShape="1">
          <a:blip r:embed="rId3">
            <a:alphaModFix/>
          </a:blip>
          <a:srcRect/>
          <a:stretch/>
        </p:blipFill>
        <p:spPr>
          <a:xfrm>
            <a:off x="8051182" y="2157178"/>
            <a:ext cx="3995357" cy="3984313"/>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312" name="Google Shape;312;p39"/>
          <p:cNvSpPr txBox="1"/>
          <p:nvPr/>
        </p:nvSpPr>
        <p:spPr>
          <a:xfrm>
            <a:off x="891933" y="1555845"/>
            <a:ext cx="6518802" cy="4741765"/>
          </a:xfrm>
          <a:prstGeom prst="rect">
            <a:avLst/>
          </a:prstGeom>
          <a:noFill/>
          <a:ln>
            <a:noFill/>
          </a:ln>
        </p:spPr>
        <p:txBody>
          <a:bodyPr spcFirstLastPara="1" wrap="square" lIns="91425" tIns="45700" rIns="91425" bIns="45700" anchor="ctr" anchorCtr="0">
            <a:normAutofit/>
          </a:bodyPr>
          <a:lstStyle/>
          <a:p>
            <a:pPr marL="306000" marR="0" lvl="0" indent="-306000" algn="l" rtl="0">
              <a:spcBef>
                <a:spcPts val="0"/>
              </a:spcBef>
              <a:spcAft>
                <a:spcPts val="0"/>
              </a:spcAft>
              <a:buClr>
                <a:schemeClr val="accent2"/>
              </a:buClr>
              <a:buSzPts val="2208"/>
              <a:buFont typeface="Noto Sans Symbols"/>
              <a:buChar char="◼"/>
            </a:pPr>
            <a:r>
              <a:rPr lang="en-US" sz="2400">
                <a:solidFill>
                  <a:schemeClr val="dk1"/>
                </a:solidFill>
                <a:latin typeface="Gill Sans"/>
                <a:ea typeface="Gill Sans"/>
                <a:cs typeface="Gill Sans"/>
                <a:sym typeface="Gill Sans"/>
              </a:rPr>
              <a:t>English philosopher </a:t>
            </a:r>
            <a:r>
              <a:rPr lang="en-US" sz="2400">
                <a:solidFill>
                  <a:srgbClr val="FF0000"/>
                </a:solidFill>
                <a:latin typeface="Gill Sans"/>
                <a:ea typeface="Gill Sans"/>
                <a:cs typeface="Gill Sans"/>
                <a:sym typeface="Gill Sans"/>
              </a:rPr>
              <a:t>John Locke</a:t>
            </a:r>
            <a:endParaRPr/>
          </a:p>
          <a:p>
            <a:pPr marL="306000" marR="0" lvl="0" indent="-306000" algn="just" rtl="0">
              <a:spcBef>
                <a:spcPts val="1080"/>
              </a:spcBef>
              <a:spcAft>
                <a:spcPts val="0"/>
              </a:spcAft>
              <a:buClr>
                <a:schemeClr val="accent2"/>
              </a:buClr>
              <a:buSzPts val="2208"/>
              <a:buFont typeface="Noto Sans Symbols"/>
              <a:buChar char="◼"/>
            </a:pPr>
            <a:r>
              <a:rPr lang="en-US" sz="2400">
                <a:solidFill>
                  <a:schemeClr val="dk1"/>
                </a:solidFill>
                <a:latin typeface="Gill Sans"/>
                <a:ea typeface="Gill Sans"/>
                <a:cs typeface="Gill Sans"/>
                <a:sym typeface="Gill Sans"/>
              </a:rPr>
              <a:t>According to Locke, at birth the human mind is a </a:t>
            </a:r>
            <a:r>
              <a:rPr lang="en-US" sz="2400">
                <a:solidFill>
                  <a:srgbClr val="FF0000"/>
                </a:solidFill>
                <a:latin typeface="Gill Sans"/>
                <a:ea typeface="Gill Sans"/>
                <a:cs typeface="Gill Sans"/>
                <a:sym typeface="Gill Sans"/>
              </a:rPr>
              <a:t>tabula rasa,</a:t>
            </a:r>
            <a:r>
              <a:rPr lang="en-US" sz="2400">
                <a:solidFill>
                  <a:schemeClr val="dk1"/>
                </a:solidFill>
                <a:latin typeface="Gill Sans"/>
                <a:ea typeface="Gill Sans"/>
                <a:cs typeface="Gill Sans"/>
                <a:sym typeface="Gill Sans"/>
              </a:rPr>
              <a:t> a blank slate on which experience ‘writes’ knowledge and understanding as the individual matures.</a:t>
            </a:r>
            <a:endParaRPr sz="2400">
              <a:solidFill>
                <a:schemeClr val="dk1"/>
              </a:solidFill>
              <a:latin typeface="Gill Sans"/>
              <a:ea typeface="Gill Sans"/>
              <a:cs typeface="Gill Sans"/>
              <a:sym typeface="Gill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0"/>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THE BEGINNINGS OF SCIENTIFIC PSYCHOLOGY</a:t>
            </a:r>
            <a:endParaRPr/>
          </a:p>
        </p:txBody>
      </p:sp>
      <p:sp>
        <p:nvSpPr>
          <p:cNvPr id="318" name="Google Shape;318;p40"/>
          <p:cNvSpPr txBox="1">
            <a:spLocks noGrp="1"/>
          </p:cNvSpPr>
          <p:nvPr>
            <p:ph type="body" idx="1"/>
          </p:nvPr>
        </p:nvSpPr>
        <p:spPr>
          <a:xfrm>
            <a:off x="581200" y="2042602"/>
            <a:ext cx="6611400" cy="4224300"/>
          </a:xfrm>
          <a:prstGeom prst="rect">
            <a:avLst/>
          </a:prstGeom>
          <a:noFill/>
          <a:ln>
            <a:noFill/>
          </a:ln>
        </p:spPr>
        <p:txBody>
          <a:bodyPr spcFirstLastPara="1" wrap="square" lIns="91425" tIns="45700" rIns="91425" bIns="45700" anchor="ctr" anchorCtr="0">
            <a:normAutofit lnSpcReduction="10000"/>
          </a:bodyPr>
          <a:lstStyle/>
          <a:p>
            <a:pPr marL="306000" lvl="0" indent="-317684" algn="just" rtl="0">
              <a:spcBef>
                <a:spcPts val="0"/>
              </a:spcBef>
              <a:spcAft>
                <a:spcPts val="0"/>
              </a:spcAft>
              <a:buSzPts val="1840"/>
              <a:buChar char="◼"/>
            </a:pPr>
            <a:r>
              <a:rPr lang="en-US" sz="2000">
                <a:solidFill>
                  <a:schemeClr val="dk1"/>
                </a:solidFill>
              </a:rPr>
              <a:t>The field of psychology emerged as a scientific discipline in the </a:t>
            </a:r>
            <a:r>
              <a:rPr lang="en-US" sz="2000">
                <a:solidFill>
                  <a:srgbClr val="FF0000"/>
                </a:solidFill>
              </a:rPr>
              <a:t>19th century</a:t>
            </a:r>
            <a:r>
              <a:rPr lang="en-US" sz="2000">
                <a:solidFill>
                  <a:schemeClr val="dk1"/>
                </a:solidFill>
              </a:rPr>
              <a:t>, but its roots go back to ancient philosophy.</a:t>
            </a:r>
            <a:endParaRPr/>
          </a:p>
          <a:p>
            <a:pPr marL="0" lvl="0" indent="0" algn="just" rtl="0">
              <a:spcBef>
                <a:spcPts val="0"/>
              </a:spcBef>
              <a:spcAft>
                <a:spcPts val="0"/>
              </a:spcAft>
              <a:buNone/>
            </a:pPr>
            <a:endParaRPr sz="2400">
              <a:solidFill>
                <a:srgbClr val="FF0000"/>
              </a:solidFill>
            </a:endParaRPr>
          </a:p>
          <a:p>
            <a:pPr marL="306000" lvl="0" indent="-306000" algn="just" rtl="0">
              <a:spcBef>
                <a:spcPts val="0"/>
              </a:spcBef>
              <a:spcAft>
                <a:spcPts val="0"/>
              </a:spcAft>
              <a:buSzPts val="2208"/>
              <a:buChar char="◼"/>
            </a:pPr>
            <a:r>
              <a:rPr lang="en-US" sz="2400">
                <a:solidFill>
                  <a:srgbClr val="FF0000"/>
                </a:solidFill>
              </a:rPr>
              <a:t>Wilhelm Wundt </a:t>
            </a:r>
            <a:r>
              <a:rPr lang="en-US" sz="2400">
                <a:solidFill>
                  <a:schemeClr val="dk1"/>
                </a:solidFill>
              </a:rPr>
              <a:t>established the </a:t>
            </a:r>
            <a:r>
              <a:rPr lang="en-US" sz="2400">
                <a:solidFill>
                  <a:srgbClr val="FF0000"/>
                </a:solidFill>
              </a:rPr>
              <a:t>first psychological laboratory </a:t>
            </a:r>
            <a:r>
              <a:rPr lang="en-US" sz="2400">
                <a:solidFill>
                  <a:schemeClr val="dk1"/>
                </a:solidFill>
              </a:rPr>
              <a:t>at the University of Leipzig in Germany in </a:t>
            </a:r>
            <a:r>
              <a:rPr lang="en-US" sz="2400">
                <a:solidFill>
                  <a:srgbClr val="FF0000"/>
                </a:solidFill>
              </a:rPr>
              <a:t>1879.</a:t>
            </a:r>
            <a:r>
              <a:rPr lang="en-US" sz="2400">
                <a:solidFill>
                  <a:schemeClr val="dk1"/>
                </a:solidFill>
              </a:rPr>
              <a:t> Wundt relied on </a:t>
            </a:r>
            <a:r>
              <a:rPr lang="en-US" sz="2400">
                <a:solidFill>
                  <a:srgbClr val="FF0000"/>
                </a:solidFill>
              </a:rPr>
              <a:t>introspection</a:t>
            </a:r>
            <a:r>
              <a:rPr lang="en-US" sz="2400">
                <a:solidFill>
                  <a:schemeClr val="dk1"/>
                </a:solidFill>
              </a:rPr>
              <a:t> to study mental processes. </a:t>
            </a:r>
            <a:endParaRPr sz="2400">
              <a:solidFill>
                <a:schemeClr val="dk1"/>
              </a:solidFill>
            </a:endParaRPr>
          </a:p>
          <a:p>
            <a:pPr marL="306000" lvl="0" indent="-306000" algn="just" rtl="0">
              <a:spcBef>
                <a:spcPts val="1080"/>
              </a:spcBef>
              <a:spcAft>
                <a:spcPts val="0"/>
              </a:spcAft>
              <a:buSzPts val="2208"/>
              <a:buChar char="◼"/>
            </a:pPr>
            <a:r>
              <a:rPr lang="en-US" sz="2400">
                <a:solidFill>
                  <a:schemeClr val="dk1"/>
                </a:solidFill>
              </a:rPr>
              <a:t>Father of Modern Psychology</a:t>
            </a:r>
            <a:endParaRPr/>
          </a:p>
          <a:p>
            <a:pPr marL="306000" lvl="0" indent="-306000" algn="just" rtl="0">
              <a:spcBef>
                <a:spcPts val="1080"/>
              </a:spcBef>
              <a:spcAft>
                <a:spcPts val="0"/>
              </a:spcAft>
              <a:buSzPts val="2208"/>
              <a:buChar char="◼"/>
            </a:pPr>
            <a:r>
              <a:rPr lang="en-US" sz="2400">
                <a:solidFill>
                  <a:srgbClr val="FF0000"/>
                </a:solidFill>
              </a:rPr>
              <a:t>Introspection </a:t>
            </a:r>
            <a:r>
              <a:rPr lang="en-US" sz="2400">
                <a:solidFill>
                  <a:schemeClr val="dk1"/>
                </a:solidFill>
              </a:rPr>
              <a:t>refers to observing and recording the nature of one’s own perceptions, thoughts, and feelings. </a:t>
            </a:r>
            <a:endParaRPr/>
          </a:p>
        </p:txBody>
      </p:sp>
      <p:pic>
        <p:nvPicPr>
          <p:cNvPr id="319" name="Google Shape;319;p40"/>
          <p:cNvPicPr preferRelativeResize="0"/>
          <p:nvPr/>
        </p:nvPicPr>
        <p:blipFill rotWithShape="1">
          <a:blip r:embed="rId3">
            <a:alphaModFix/>
          </a:blip>
          <a:srcRect/>
          <a:stretch/>
        </p:blipFill>
        <p:spPr>
          <a:xfrm>
            <a:off x="7411286" y="1948226"/>
            <a:ext cx="4199522" cy="431876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1"/>
          <p:cNvSpPr txBox="1">
            <a:spLocks noGrp="1"/>
          </p:cNvSpPr>
          <p:nvPr>
            <p:ph type="body" idx="1"/>
          </p:nvPr>
        </p:nvSpPr>
        <p:spPr>
          <a:xfrm>
            <a:off x="581192" y="2180496"/>
            <a:ext cx="11029615" cy="4356782"/>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1840"/>
              <a:buChar char="◼"/>
            </a:pPr>
            <a:r>
              <a:rPr lang="en-US" sz="2000">
                <a:solidFill>
                  <a:schemeClr val="dk1"/>
                </a:solidFill>
              </a:rPr>
              <a:t>Examples of introspections include people’s reports of how heavy they perceive an object to be and how bright a flash of light seems to be. The introspective method was inherited from philosophy, but Wundt added a new dimension to the concept. Pure self-observation was not sufficient; it had to be supplemented by experiments.</a:t>
            </a:r>
            <a:endParaRPr/>
          </a:p>
          <a:p>
            <a:pPr marL="306000" lvl="0" indent="-306000" algn="just" rtl="0">
              <a:spcBef>
                <a:spcPts val="1000"/>
              </a:spcBef>
              <a:spcAft>
                <a:spcPts val="0"/>
              </a:spcAft>
              <a:buSzPts val="1840"/>
              <a:buChar char="◼"/>
            </a:pPr>
            <a:r>
              <a:rPr lang="en-US" sz="2000">
                <a:solidFill>
                  <a:schemeClr val="dk1"/>
                </a:solidFill>
              </a:rPr>
              <a:t>Wundt was important because he separated psychology from philosophy by analyzing the workings of the mind in a more structured way, with the emphasis being on objective measurement and control.</a:t>
            </a:r>
            <a:endParaRPr/>
          </a:p>
          <a:p>
            <a:pPr marL="306000" lvl="0" indent="-306000" algn="just" rtl="0">
              <a:spcBef>
                <a:spcPts val="1000"/>
              </a:spcBef>
              <a:spcAft>
                <a:spcPts val="0"/>
              </a:spcAft>
              <a:buSzPts val="1840"/>
              <a:buChar char="◼"/>
            </a:pPr>
            <a:r>
              <a:rPr lang="en-US" sz="2000">
                <a:solidFill>
                  <a:schemeClr val="dk1"/>
                </a:solidFill>
              </a:rPr>
              <a:t>For example, participants would be exposed to a standard stimulus (e.g. a light or the sound of a metronome) and asked to report their sensations.</a:t>
            </a:r>
            <a:endParaRPr/>
          </a:p>
          <a:p>
            <a:pPr marL="306000" lvl="0" indent="-189160" algn="just" rtl="0">
              <a:spcBef>
                <a:spcPts val="1000"/>
              </a:spcBef>
              <a:spcAft>
                <a:spcPts val="0"/>
              </a:spcAft>
              <a:buSzPts val="1840"/>
              <a:buNone/>
            </a:pPr>
            <a:endParaRPr sz="2000">
              <a:solidFill>
                <a:schemeClr val="dk1"/>
              </a:solidFill>
            </a:endParaRPr>
          </a:p>
          <a:p>
            <a:pPr marL="306000" lvl="0" indent="-189160" algn="just" rtl="0">
              <a:spcBef>
                <a:spcPts val="1000"/>
              </a:spcBef>
              <a:spcAft>
                <a:spcPts val="0"/>
              </a:spcAft>
              <a:buSzPts val="1840"/>
              <a:buNone/>
            </a:pPr>
            <a:endParaRPr sz="20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2"/>
          <p:cNvSpPr txBox="1">
            <a:spLocks noGrp="1"/>
          </p:cNvSpPr>
          <p:nvPr>
            <p:ph type="body" idx="1"/>
          </p:nvPr>
        </p:nvSpPr>
        <p:spPr>
          <a:xfrm>
            <a:off x="581192" y="2180496"/>
            <a:ext cx="11029615" cy="3678303"/>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1840"/>
              <a:buChar char="◼"/>
            </a:pPr>
            <a:r>
              <a:rPr lang="en-US" sz="2000">
                <a:solidFill>
                  <a:schemeClr val="dk1"/>
                </a:solidFill>
              </a:rPr>
              <a:t>His work focused on </a:t>
            </a:r>
            <a:r>
              <a:rPr lang="en-US" sz="2000">
                <a:solidFill>
                  <a:srgbClr val="FF0000"/>
                </a:solidFill>
              </a:rPr>
              <a:t>consciousness</a:t>
            </a:r>
            <a:r>
              <a:rPr lang="en-US" sz="2000">
                <a:solidFill>
                  <a:schemeClr val="dk1"/>
                </a:solidFill>
              </a:rPr>
              <a:t> – or the awareness of immediate experience.</a:t>
            </a:r>
            <a:endParaRPr/>
          </a:p>
          <a:p>
            <a:pPr marL="306000" lvl="0" indent="-306000" algn="just" rtl="0">
              <a:spcBef>
                <a:spcPts val="1000"/>
              </a:spcBef>
              <a:spcAft>
                <a:spcPts val="0"/>
              </a:spcAft>
              <a:buSzPts val="1840"/>
              <a:buChar char="◼"/>
            </a:pPr>
            <a:r>
              <a:rPr lang="en-US" sz="2000">
                <a:solidFill>
                  <a:schemeClr val="dk1"/>
                </a:solidFill>
              </a:rPr>
              <a:t>Wundt's theory were developed and promoted by his one-time student, Edward Titchener, who described his system as </a:t>
            </a:r>
            <a:r>
              <a:rPr lang="en-US" sz="2000">
                <a:solidFill>
                  <a:srgbClr val="FF0000"/>
                </a:solidFill>
              </a:rPr>
              <a:t>Structuralism.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pic>
        <p:nvPicPr>
          <p:cNvPr id="335" name="Google Shape;335;p43" descr="Mental health from post-structuralist paradigm | Tejas Shah&amp;#39;s Healing Studio"/>
          <p:cNvPicPr preferRelativeResize="0"/>
          <p:nvPr/>
        </p:nvPicPr>
        <p:blipFill rotWithShape="1">
          <a:blip r:embed="rId3">
            <a:alphaModFix/>
          </a:blip>
          <a:srcRect/>
          <a:stretch/>
        </p:blipFill>
        <p:spPr>
          <a:xfrm>
            <a:off x="6864824" y="1862667"/>
            <a:ext cx="4927730" cy="4538132"/>
          </a:xfrm>
          <a:prstGeom prst="rect">
            <a:avLst/>
          </a:prstGeom>
          <a:noFill/>
          <a:ln>
            <a:noFill/>
          </a:ln>
          <a:effectLst>
            <a:outerShdw blurRad="190500" algn="tl" rotWithShape="0">
              <a:srgbClr val="000000">
                <a:alpha val="69803"/>
              </a:srgbClr>
            </a:outerShdw>
          </a:effectLst>
        </p:spPr>
      </p:pic>
      <p:sp>
        <p:nvSpPr>
          <p:cNvPr id="336" name="Google Shape;336;p43"/>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 </a:t>
            </a:r>
            <a:br>
              <a:rPr lang="en-US"/>
            </a:br>
            <a:r>
              <a:rPr lang="en-US"/>
              <a:t>STRUCTURALISM </a:t>
            </a:r>
            <a:endParaRPr/>
          </a:p>
        </p:txBody>
      </p:sp>
      <p:sp>
        <p:nvSpPr>
          <p:cNvPr id="337" name="Google Shape;337;p43"/>
          <p:cNvSpPr txBox="1">
            <a:spLocks noGrp="1"/>
          </p:cNvSpPr>
          <p:nvPr>
            <p:ph type="body" idx="1"/>
          </p:nvPr>
        </p:nvSpPr>
        <p:spPr>
          <a:xfrm>
            <a:off x="390124" y="1721072"/>
            <a:ext cx="5997028" cy="4821322"/>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2208"/>
              <a:buChar char="◼"/>
            </a:pPr>
            <a:r>
              <a:rPr lang="en-US" sz="2400">
                <a:solidFill>
                  <a:srgbClr val="FF0000"/>
                </a:solidFill>
              </a:rPr>
              <a:t>Edward Titchener</a:t>
            </a:r>
            <a:r>
              <a:rPr lang="en-US" sz="2400">
                <a:solidFill>
                  <a:schemeClr val="dk1"/>
                </a:solidFill>
              </a:rPr>
              <a:t>, believed that the task of psychology was to analyze consciousness into its basic elements. These elements would include ideas like sensations, emotions, and images.  </a:t>
            </a:r>
            <a:endParaRPr sz="2400">
              <a:solidFill>
                <a:schemeClr val="dk1"/>
              </a:solidFill>
            </a:endParaRPr>
          </a:p>
          <a:p>
            <a:pPr marL="306000" lvl="0" indent="-306000" algn="just" rtl="0">
              <a:spcBef>
                <a:spcPts val="1080"/>
              </a:spcBef>
              <a:spcAft>
                <a:spcPts val="0"/>
              </a:spcAft>
              <a:buSzPts val="2208"/>
              <a:buChar char="◼"/>
            </a:pPr>
            <a:r>
              <a:rPr lang="en-US" sz="2400">
                <a:solidFill>
                  <a:schemeClr val="dk1"/>
                </a:solidFill>
              </a:rPr>
              <a:t>These investigations were based on introspection by trained subjects– careful, systematic self- observation of one’s own conscious experience. </a:t>
            </a:r>
            <a:endParaRPr sz="24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VIDEO</a:t>
            </a:r>
            <a:endParaRPr/>
          </a:p>
        </p:txBody>
      </p:sp>
      <p:sp>
        <p:nvSpPr>
          <p:cNvPr id="132" name="Google Shape;132;p15"/>
          <p:cNvSpPr txBox="1">
            <a:spLocks noGrp="1"/>
          </p:cNvSpPr>
          <p:nvPr>
            <p:ph type="body" idx="1"/>
          </p:nvPr>
        </p:nvSpPr>
        <p:spPr>
          <a:xfrm>
            <a:off x="581192" y="2180496"/>
            <a:ext cx="11029615" cy="3678303"/>
          </a:xfrm>
          <a:prstGeom prst="rect">
            <a:avLst/>
          </a:prstGeom>
          <a:noFill/>
          <a:ln>
            <a:noFill/>
          </a:ln>
        </p:spPr>
        <p:txBody>
          <a:bodyPr spcFirstLastPara="1" wrap="square" lIns="91425" tIns="45700" rIns="91425" bIns="45700" anchor="ctr" anchorCtr="0">
            <a:normAutofit/>
          </a:bodyPr>
          <a:lstStyle/>
          <a:p>
            <a:pPr marL="306000" lvl="0" indent="-306000" algn="l" rtl="0">
              <a:spcBef>
                <a:spcPts val="0"/>
              </a:spcBef>
              <a:spcAft>
                <a:spcPts val="0"/>
              </a:spcAft>
              <a:buSzPts val="1656"/>
              <a:buChar char="◼"/>
            </a:pPr>
            <a:r>
              <a:rPr lang="en-US" u="sng" dirty="0">
                <a:solidFill>
                  <a:schemeClr val="hlink"/>
                </a:solidFill>
                <a:hlinkClick r:id="rId3"/>
              </a:rPr>
              <a:t>https://www.youtube.com/watch?v=vo4pMVb0R6M</a:t>
            </a:r>
            <a:endParaRPr dirty="0"/>
          </a:p>
          <a:p>
            <a:pPr marL="306000" lvl="0" indent="-200844" algn="l" rtl="0">
              <a:spcBef>
                <a:spcPts val="960"/>
              </a:spcBef>
              <a:spcAft>
                <a:spcPts val="0"/>
              </a:spcAft>
              <a:buSzPts val="1656"/>
              <a:buNone/>
            </a:pPr>
            <a:endParaRPr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4"/>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FUNCTIONALISM</a:t>
            </a:r>
            <a:endParaRPr/>
          </a:p>
        </p:txBody>
      </p:sp>
      <p:sp>
        <p:nvSpPr>
          <p:cNvPr id="343" name="Google Shape;343;p44"/>
          <p:cNvSpPr txBox="1"/>
          <p:nvPr/>
        </p:nvSpPr>
        <p:spPr>
          <a:xfrm>
            <a:off x="3993132" y="2385212"/>
            <a:ext cx="7894067" cy="3678303"/>
          </a:xfrm>
          <a:prstGeom prst="rect">
            <a:avLst/>
          </a:prstGeom>
          <a:noFill/>
          <a:ln>
            <a:noFill/>
          </a:ln>
        </p:spPr>
        <p:txBody>
          <a:bodyPr spcFirstLastPara="1" wrap="square" lIns="91425" tIns="45700" rIns="91425" bIns="45700" anchor="ctr" anchorCtr="0">
            <a:noAutofit/>
          </a:bodyPr>
          <a:lstStyle/>
          <a:p>
            <a:pPr marL="306000" marR="0" lvl="0" indent="-306000" algn="just" rtl="0">
              <a:spcBef>
                <a:spcPts val="0"/>
              </a:spcBef>
              <a:spcAft>
                <a:spcPts val="0"/>
              </a:spcAft>
              <a:buClr>
                <a:schemeClr val="accent2"/>
              </a:buClr>
              <a:buSzPts val="2208"/>
              <a:buFont typeface="Noto Sans Symbols"/>
              <a:buChar char="◼"/>
            </a:pPr>
            <a:r>
              <a:rPr lang="en-US" sz="2400">
                <a:solidFill>
                  <a:schemeClr val="dk1"/>
                </a:solidFill>
                <a:latin typeface="Gill Sans"/>
                <a:ea typeface="Gill Sans"/>
                <a:cs typeface="Gill Sans"/>
                <a:sym typeface="Gill Sans"/>
              </a:rPr>
              <a:t>Functionalism became popular with the publication of Principles of Psychology in 1890 by </a:t>
            </a:r>
            <a:r>
              <a:rPr lang="en-US" sz="2400">
                <a:solidFill>
                  <a:srgbClr val="FF0000"/>
                </a:solidFill>
                <a:latin typeface="Gill Sans"/>
                <a:ea typeface="Gill Sans"/>
                <a:cs typeface="Gill Sans"/>
                <a:sym typeface="Gill Sans"/>
              </a:rPr>
              <a:t>William James</a:t>
            </a:r>
            <a:r>
              <a:rPr lang="en-US" sz="2400">
                <a:solidFill>
                  <a:schemeClr val="dk1"/>
                </a:solidFill>
                <a:latin typeface="Gill Sans"/>
                <a:ea typeface="Gill Sans"/>
                <a:cs typeface="Gill Sans"/>
                <a:sym typeface="Gill Sans"/>
              </a:rPr>
              <a:t>.</a:t>
            </a:r>
            <a:endParaRPr/>
          </a:p>
          <a:p>
            <a:pPr marL="306000" marR="0" lvl="0" indent="-306000" algn="just" rtl="0">
              <a:spcBef>
                <a:spcPts val="1080"/>
              </a:spcBef>
              <a:spcAft>
                <a:spcPts val="0"/>
              </a:spcAft>
              <a:buClr>
                <a:schemeClr val="accent2"/>
              </a:buClr>
              <a:buSzPts val="2208"/>
              <a:buFont typeface="Noto Sans Symbols"/>
              <a:buChar char="◼"/>
            </a:pPr>
            <a:r>
              <a:rPr lang="en-US" sz="2400">
                <a:solidFill>
                  <a:schemeClr val="dk1"/>
                </a:solidFill>
                <a:latin typeface="Gill Sans"/>
                <a:ea typeface="Gill Sans"/>
                <a:cs typeface="Gill Sans"/>
                <a:sym typeface="Gill Sans"/>
              </a:rPr>
              <a:t>Functionalism is the idea that psychology should focus on the </a:t>
            </a:r>
            <a:r>
              <a:rPr lang="en-US" sz="2400" i="1">
                <a:solidFill>
                  <a:schemeClr val="dk1"/>
                </a:solidFill>
                <a:latin typeface="Gill Sans"/>
                <a:ea typeface="Gill Sans"/>
                <a:cs typeface="Gill Sans"/>
                <a:sym typeface="Gill Sans"/>
              </a:rPr>
              <a:t>function</a:t>
            </a:r>
            <a:r>
              <a:rPr lang="en-US" sz="2400">
                <a:solidFill>
                  <a:schemeClr val="dk1"/>
                </a:solidFill>
                <a:latin typeface="Gill Sans"/>
                <a:ea typeface="Gill Sans"/>
                <a:cs typeface="Gill Sans"/>
                <a:sym typeface="Gill Sans"/>
              </a:rPr>
              <a:t> or </a:t>
            </a:r>
            <a:r>
              <a:rPr lang="en-US" sz="2400" i="1">
                <a:solidFill>
                  <a:schemeClr val="dk1"/>
                </a:solidFill>
                <a:latin typeface="Gill Sans"/>
                <a:ea typeface="Gill Sans"/>
                <a:cs typeface="Gill Sans"/>
                <a:sym typeface="Gill Sans"/>
              </a:rPr>
              <a:t>purpose</a:t>
            </a:r>
            <a:r>
              <a:rPr lang="en-US" sz="2400">
                <a:solidFill>
                  <a:schemeClr val="dk1"/>
                </a:solidFill>
                <a:latin typeface="Gill Sans"/>
                <a:ea typeface="Gill Sans"/>
                <a:cs typeface="Gill Sans"/>
                <a:sym typeface="Gill Sans"/>
              </a:rPr>
              <a:t> of consciousness rather than its structure.</a:t>
            </a:r>
            <a:endParaRPr/>
          </a:p>
        </p:txBody>
      </p:sp>
      <p:pic>
        <p:nvPicPr>
          <p:cNvPr id="344" name="Google Shape;344;p44"/>
          <p:cNvPicPr preferRelativeResize="0"/>
          <p:nvPr/>
        </p:nvPicPr>
        <p:blipFill rotWithShape="1">
          <a:blip r:embed="rId3">
            <a:alphaModFix/>
          </a:blip>
          <a:srcRect/>
          <a:stretch/>
        </p:blipFill>
        <p:spPr>
          <a:xfrm>
            <a:off x="239999" y="2074434"/>
            <a:ext cx="3595023" cy="3989081"/>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45"/>
          <p:cNvPicPr preferRelativeResize="0">
            <a:picLocks noGrp="1"/>
          </p:cNvPicPr>
          <p:nvPr>
            <p:ph type="body" idx="1"/>
          </p:nvPr>
        </p:nvPicPr>
        <p:blipFill rotWithShape="1">
          <a:blip r:embed="rId3">
            <a:alphaModFix/>
          </a:blip>
          <a:srcRect l="356" b="-1337"/>
          <a:stretch/>
        </p:blipFill>
        <p:spPr>
          <a:xfrm>
            <a:off x="484094" y="1828800"/>
            <a:ext cx="11255187" cy="493507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46"/>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3200"/>
              <a:buFont typeface="Gill Sans"/>
              <a:buNone/>
            </a:pPr>
            <a:r>
              <a:rPr lang="en-US" sz="3200"/>
              <a:t>GESTALT PSYCHOLOGY</a:t>
            </a:r>
            <a:endParaRPr/>
          </a:p>
        </p:txBody>
      </p:sp>
      <p:pic>
        <p:nvPicPr>
          <p:cNvPr id="355" name="Google Shape;355;p46"/>
          <p:cNvPicPr preferRelativeResize="0">
            <a:picLocks noGrp="1"/>
          </p:cNvPicPr>
          <p:nvPr>
            <p:ph type="body" idx="1"/>
          </p:nvPr>
        </p:nvPicPr>
        <p:blipFill rotWithShape="1">
          <a:blip r:embed="rId3">
            <a:alphaModFix/>
          </a:blip>
          <a:srcRect/>
          <a:stretch/>
        </p:blipFill>
        <p:spPr>
          <a:xfrm>
            <a:off x="581192" y="1951629"/>
            <a:ext cx="4019052" cy="4612943"/>
          </a:xfrm>
          <a:prstGeom prst="rect">
            <a:avLst/>
          </a:prstGeom>
          <a:noFill/>
          <a:ln>
            <a:noFill/>
          </a:ln>
        </p:spPr>
      </p:pic>
      <p:pic>
        <p:nvPicPr>
          <p:cNvPr id="356" name="Google Shape;356;p46"/>
          <p:cNvPicPr preferRelativeResize="0"/>
          <p:nvPr/>
        </p:nvPicPr>
        <p:blipFill rotWithShape="1">
          <a:blip r:embed="rId4">
            <a:alphaModFix/>
          </a:blip>
          <a:srcRect/>
          <a:stretch/>
        </p:blipFill>
        <p:spPr>
          <a:xfrm>
            <a:off x="5613591" y="1514286"/>
            <a:ext cx="5487628" cy="5487628"/>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361" name="Google Shape;361;p47"/>
          <p:cNvPicPr preferRelativeResize="0">
            <a:picLocks noGrp="1"/>
          </p:cNvPicPr>
          <p:nvPr>
            <p:ph type="body" idx="1"/>
          </p:nvPr>
        </p:nvPicPr>
        <p:blipFill rotWithShape="1">
          <a:blip r:embed="rId3">
            <a:alphaModFix/>
          </a:blip>
          <a:srcRect/>
          <a:stretch/>
        </p:blipFill>
        <p:spPr>
          <a:xfrm>
            <a:off x="4254115" y="2181225"/>
            <a:ext cx="3683769" cy="367823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pic>
        <p:nvPicPr>
          <p:cNvPr id="366" name="Google Shape;366;p48"/>
          <p:cNvPicPr preferRelativeResize="0">
            <a:picLocks noGrp="1"/>
          </p:cNvPicPr>
          <p:nvPr>
            <p:ph type="body" idx="1"/>
          </p:nvPr>
        </p:nvPicPr>
        <p:blipFill rotWithShape="1">
          <a:blip r:embed="rId3">
            <a:alphaModFix/>
          </a:blip>
          <a:srcRect l="38232" r="116"/>
          <a:stretch/>
        </p:blipFill>
        <p:spPr>
          <a:xfrm>
            <a:off x="668741" y="1872905"/>
            <a:ext cx="11041038" cy="498509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49"/>
          <p:cNvSpPr txBox="1">
            <a:spLocks noGrp="1"/>
          </p:cNvSpPr>
          <p:nvPr>
            <p:ph type="body" idx="1"/>
          </p:nvPr>
        </p:nvSpPr>
        <p:spPr>
          <a:xfrm>
            <a:off x="581192" y="2180496"/>
            <a:ext cx="11029615" cy="3678303"/>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2208"/>
              <a:buChar char="◼"/>
            </a:pPr>
            <a:r>
              <a:rPr lang="en-US" sz="2400">
                <a:solidFill>
                  <a:srgbClr val="FF0000"/>
                </a:solidFill>
                <a:latin typeface="Gill Sans"/>
                <a:ea typeface="Gill Sans"/>
                <a:cs typeface="Gill Sans"/>
                <a:sym typeface="Gill Sans"/>
              </a:rPr>
              <a:t>Max Wertheimer</a:t>
            </a:r>
            <a:r>
              <a:rPr lang="en-US" sz="2400">
                <a:solidFill>
                  <a:srgbClr val="202124"/>
                </a:solidFill>
                <a:latin typeface="Gill Sans"/>
                <a:ea typeface="Gill Sans"/>
                <a:cs typeface="Gill Sans"/>
                <a:sym typeface="Gill Sans"/>
              </a:rPr>
              <a:t> (1880–1943), </a:t>
            </a:r>
            <a:r>
              <a:rPr lang="en-US" sz="2400">
                <a:solidFill>
                  <a:srgbClr val="FF0000"/>
                </a:solidFill>
                <a:latin typeface="Gill Sans"/>
                <a:ea typeface="Gill Sans"/>
                <a:cs typeface="Gill Sans"/>
                <a:sym typeface="Gill Sans"/>
              </a:rPr>
              <a:t>Kurt Koffka </a:t>
            </a:r>
            <a:r>
              <a:rPr lang="en-US" sz="2400">
                <a:solidFill>
                  <a:srgbClr val="202124"/>
                </a:solidFill>
                <a:latin typeface="Gill Sans"/>
                <a:ea typeface="Gill Sans"/>
                <a:cs typeface="Gill Sans"/>
                <a:sym typeface="Gill Sans"/>
              </a:rPr>
              <a:t>(1886–1941), and </a:t>
            </a:r>
            <a:r>
              <a:rPr lang="en-US" sz="2400">
                <a:solidFill>
                  <a:srgbClr val="FF0000"/>
                </a:solidFill>
                <a:latin typeface="Gill Sans"/>
                <a:ea typeface="Gill Sans"/>
                <a:cs typeface="Gill Sans"/>
                <a:sym typeface="Gill Sans"/>
              </a:rPr>
              <a:t>Wolfgang Köhler </a:t>
            </a:r>
            <a:r>
              <a:rPr lang="en-US" sz="2400">
                <a:solidFill>
                  <a:srgbClr val="202124"/>
                </a:solidFill>
                <a:latin typeface="Gill Sans"/>
                <a:ea typeface="Gill Sans"/>
                <a:cs typeface="Gill Sans"/>
                <a:sym typeface="Gill Sans"/>
              </a:rPr>
              <a:t>(1887–1967) founded Gestalt psychology in the early 20th century.</a:t>
            </a:r>
            <a:endParaRPr sz="2400">
              <a:solidFill>
                <a:schemeClr val="dk1"/>
              </a:solidFill>
              <a:latin typeface="Gill Sans"/>
              <a:ea typeface="Gill Sans"/>
              <a:cs typeface="Gill Sans"/>
              <a:sym typeface="Gill Sans"/>
            </a:endParaRPr>
          </a:p>
          <a:p>
            <a:pPr marL="306000" lvl="0" indent="-306000" algn="just" rtl="0">
              <a:spcBef>
                <a:spcPts val="1080"/>
              </a:spcBef>
              <a:spcAft>
                <a:spcPts val="0"/>
              </a:spcAft>
              <a:buSzPts val="2208"/>
              <a:buChar char="◼"/>
            </a:pPr>
            <a:r>
              <a:rPr lang="en-US" sz="2400">
                <a:solidFill>
                  <a:schemeClr val="dk1"/>
                </a:solidFill>
                <a:latin typeface="Gill Sans"/>
                <a:ea typeface="Gill Sans"/>
                <a:cs typeface="Gill Sans"/>
                <a:sym typeface="Gill Sans"/>
              </a:rPr>
              <a:t>The whole is different from the sum of its parts.</a:t>
            </a:r>
            <a:endParaRPr/>
          </a:p>
          <a:p>
            <a:pPr marL="306000" lvl="0" indent="-306000" algn="just" rtl="0">
              <a:spcBef>
                <a:spcPts val="1080"/>
              </a:spcBef>
              <a:spcAft>
                <a:spcPts val="0"/>
              </a:spcAft>
              <a:buSzPts val="2208"/>
              <a:buChar char="◼"/>
            </a:pPr>
            <a:r>
              <a:rPr lang="en-US" sz="2400">
                <a:solidFill>
                  <a:schemeClr val="dk1"/>
                </a:solidFill>
                <a:latin typeface="Gill Sans"/>
                <a:ea typeface="Gill Sans"/>
                <a:cs typeface="Gill Sans"/>
                <a:sym typeface="Gill Sans"/>
              </a:rPr>
              <a:t>Our perception or understanding of objects is greater and more meaningful  than the individuals elements that make up our perceptions. </a:t>
            </a:r>
            <a:endParaRPr/>
          </a:p>
          <a:p>
            <a:pPr marL="306000" lvl="0" indent="-165792" algn="l" rtl="0">
              <a:spcBef>
                <a:spcPts val="1080"/>
              </a:spcBef>
              <a:spcAft>
                <a:spcPts val="0"/>
              </a:spcAft>
              <a:buSzPts val="2208"/>
              <a:buNone/>
            </a:pPr>
            <a:endParaRPr sz="2400">
              <a:solidFill>
                <a:schemeClr val="dk1"/>
              </a:solidFill>
            </a:endParaRPr>
          </a:p>
          <a:p>
            <a:pPr marL="306000" lvl="0" indent="-165792" algn="l" rtl="0">
              <a:spcBef>
                <a:spcPts val="1080"/>
              </a:spcBef>
              <a:spcAft>
                <a:spcPts val="0"/>
              </a:spcAft>
              <a:buSzPts val="2208"/>
              <a:buNone/>
            </a:pPr>
            <a:endParaRPr sz="2400">
              <a:solidFill>
                <a:schemeClr val="dk1"/>
              </a:solidFill>
            </a:endParaRPr>
          </a:p>
        </p:txBody>
      </p:sp>
      <p:pic>
        <p:nvPicPr>
          <p:cNvPr id="373" name="Google Shape;373;p49"/>
          <p:cNvPicPr preferRelativeResize="0"/>
          <p:nvPr/>
        </p:nvPicPr>
        <p:blipFill rotWithShape="1">
          <a:blip r:embed="rId3">
            <a:alphaModFix/>
          </a:blip>
          <a:srcRect/>
          <a:stretch/>
        </p:blipFill>
        <p:spPr>
          <a:xfrm>
            <a:off x="5114016" y="4754481"/>
            <a:ext cx="5870957" cy="139610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0"/>
          <p:cNvSpPr txBox="1">
            <a:spLocks noGrp="1"/>
          </p:cNvSpPr>
          <p:nvPr>
            <p:ph type="body" idx="1"/>
          </p:nvPr>
        </p:nvSpPr>
        <p:spPr>
          <a:xfrm>
            <a:off x="581192" y="2180496"/>
            <a:ext cx="11029615" cy="3678303"/>
          </a:xfrm>
          <a:prstGeom prst="rect">
            <a:avLst/>
          </a:prstGeom>
          <a:noFill/>
          <a:ln>
            <a:noFill/>
          </a:ln>
        </p:spPr>
        <p:txBody>
          <a:bodyPr spcFirstLastPara="1" wrap="square" lIns="91425" tIns="45700" rIns="91425" bIns="45700" anchor="ctr" anchorCtr="0">
            <a:noAutofit/>
          </a:bodyPr>
          <a:lstStyle/>
          <a:p>
            <a:pPr marL="306000" lvl="0" indent="-306000" algn="just" rtl="0">
              <a:spcBef>
                <a:spcPts val="0"/>
              </a:spcBef>
              <a:spcAft>
                <a:spcPts val="0"/>
              </a:spcAft>
              <a:buSzPts val="2208"/>
              <a:buChar char="◼"/>
            </a:pPr>
            <a:r>
              <a:rPr lang="en-US" sz="2400">
                <a:solidFill>
                  <a:schemeClr val="dk1"/>
                </a:solidFill>
              </a:rPr>
              <a:t>When trying to make sense of the world around us, Gestalt psychology suggests that we do not simply focus on every small component. Instead, our minds tend to perceive objects as part of a greater whole and as elements of more complex systems.</a:t>
            </a:r>
            <a:endParaRPr/>
          </a:p>
          <a:p>
            <a:pPr marL="306000" lvl="0" indent="-165792" algn="l" rtl="0">
              <a:spcBef>
                <a:spcPts val="1080"/>
              </a:spcBef>
              <a:spcAft>
                <a:spcPts val="0"/>
              </a:spcAft>
              <a:buSzPts val="2208"/>
              <a:buNone/>
            </a:pPr>
            <a:endParaRPr sz="2400">
              <a:solidFill>
                <a:schemeClr val="dk1"/>
              </a:solidFill>
            </a:endParaRPr>
          </a:p>
          <a:p>
            <a:pPr marL="306000" lvl="0" indent="-306000" algn="just" rtl="0">
              <a:spcBef>
                <a:spcPts val="1080"/>
              </a:spcBef>
              <a:spcAft>
                <a:spcPts val="0"/>
              </a:spcAft>
              <a:buSzPts val="2208"/>
              <a:buChar char="◼"/>
            </a:pPr>
            <a:r>
              <a:rPr lang="en-US" sz="2400">
                <a:solidFill>
                  <a:schemeClr val="dk1"/>
                </a:solidFill>
              </a:rPr>
              <a:t>This school of psychology played a major role in the modern development of the study of human sensation and perception.</a:t>
            </a:r>
            <a:endParaRPr sz="2400">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51"/>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3200"/>
              <a:buFont typeface="Gill Sans"/>
              <a:buNone/>
            </a:pPr>
            <a:r>
              <a:rPr lang="en-US" sz="3200"/>
              <a:t>SIGMUND FREUD (1856-1939)</a:t>
            </a:r>
            <a:endParaRPr/>
          </a:p>
        </p:txBody>
      </p:sp>
      <p:sp>
        <p:nvSpPr>
          <p:cNvPr id="384" name="Google Shape;384;p51"/>
          <p:cNvSpPr txBox="1">
            <a:spLocks noGrp="1"/>
          </p:cNvSpPr>
          <p:nvPr>
            <p:ph type="body" idx="1"/>
          </p:nvPr>
        </p:nvSpPr>
        <p:spPr>
          <a:xfrm>
            <a:off x="2724178" y="2180496"/>
            <a:ext cx="5276822" cy="4288543"/>
          </a:xfrm>
          <a:prstGeom prst="rect">
            <a:avLst/>
          </a:prstGeom>
          <a:noFill/>
          <a:ln>
            <a:noFill/>
          </a:ln>
        </p:spPr>
        <p:txBody>
          <a:bodyPr spcFirstLastPara="1" wrap="square" lIns="91425" tIns="45700" rIns="91425" bIns="45700" anchor="ctr" anchorCtr="0">
            <a:noAutofit/>
          </a:bodyPr>
          <a:lstStyle/>
          <a:p>
            <a:pPr marL="306000" lvl="0" indent="-306000" algn="just" rtl="0">
              <a:spcBef>
                <a:spcPts val="0"/>
              </a:spcBef>
              <a:spcAft>
                <a:spcPts val="0"/>
              </a:spcAft>
              <a:buSzPts val="2208"/>
              <a:buChar char="◼"/>
            </a:pPr>
            <a:r>
              <a:rPr lang="en-US" sz="2400">
                <a:solidFill>
                  <a:schemeClr val="dk1"/>
                </a:solidFill>
                <a:latin typeface="Gill Sans"/>
                <a:ea typeface="Gill Sans"/>
                <a:cs typeface="Gill Sans"/>
                <a:sym typeface="Gill Sans"/>
              </a:rPr>
              <a:t>Austrian physician who founded the psychoanalytic</a:t>
            </a:r>
            <a:r>
              <a:rPr lang="en-US" sz="2400">
                <a:solidFill>
                  <a:schemeClr val="dk1"/>
                </a:solidFill>
              </a:rPr>
              <a:t> </a:t>
            </a:r>
            <a:r>
              <a:rPr lang="en-US" sz="2400">
                <a:solidFill>
                  <a:schemeClr val="dk1"/>
                </a:solidFill>
                <a:latin typeface="Gill Sans"/>
                <a:ea typeface="Gill Sans"/>
                <a:cs typeface="Gill Sans"/>
                <a:sym typeface="Gill Sans"/>
              </a:rPr>
              <a:t>approach to psychology.</a:t>
            </a:r>
            <a:endParaRPr/>
          </a:p>
          <a:p>
            <a:pPr marL="306000" lvl="0" indent="-306000" algn="just" rtl="0">
              <a:spcBef>
                <a:spcPts val="1080"/>
              </a:spcBef>
              <a:spcAft>
                <a:spcPts val="0"/>
              </a:spcAft>
              <a:buSzPts val="2208"/>
              <a:buChar char="◼"/>
            </a:pPr>
            <a:r>
              <a:rPr lang="en-US" sz="2400" b="1">
                <a:solidFill>
                  <a:schemeClr val="accent3"/>
                </a:solidFill>
                <a:latin typeface="Source Sans Pro"/>
                <a:ea typeface="Source Sans Pro"/>
                <a:cs typeface="Source Sans Pro"/>
                <a:sym typeface="Source Sans Pro"/>
              </a:rPr>
              <a:t>Freud developed a theory based on the existence of the unconscious</a:t>
            </a:r>
            <a:r>
              <a:rPr lang="en-US" sz="2400">
                <a:solidFill>
                  <a:schemeClr val="accent3"/>
                </a:solidFill>
                <a:latin typeface="Source Sans Pro"/>
                <a:ea typeface="Source Sans Pro"/>
                <a:cs typeface="Source Sans Pro"/>
                <a:sym typeface="Source Sans Pro"/>
              </a:rPr>
              <a:t>.</a:t>
            </a:r>
            <a:endParaRPr/>
          </a:p>
          <a:p>
            <a:pPr marL="306000" lvl="0" indent="-306000" algn="just" rtl="0">
              <a:spcBef>
                <a:spcPts val="1080"/>
              </a:spcBef>
              <a:spcAft>
                <a:spcPts val="0"/>
              </a:spcAft>
              <a:buSzPts val="2208"/>
              <a:buChar char="◼"/>
            </a:pPr>
            <a:r>
              <a:rPr lang="en-US" sz="2400">
                <a:solidFill>
                  <a:schemeClr val="dk1"/>
                </a:solidFill>
              </a:rPr>
              <a:t>According to him emotional and behavioral </a:t>
            </a:r>
            <a:r>
              <a:rPr lang="en-US" sz="2400">
                <a:solidFill>
                  <a:schemeClr val="dk1"/>
                </a:solidFill>
                <a:latin typeface="Gill Sans"/>
                <a:ea typeface="Gill Sans"/>
                <a:cs typeface="Gill Sans"/>
                <a:sym typeface="Gill Sans"/>
              </a:rPr>
              <a:t> disturbances were based on personal conflicts on an unconscious level.</a:t>
            </a:r>
            <a:endParaRPr/>
          </a:p>
          <a:p>
            <a:pPr marL="306000" lvl="0" indent="-165792" algn="just" rtl="0">
              <a:spcBef>
                <a:spcPts val="1080"/>
              </a:spcBef>
              <a:spcAft>
                <a:spcPts val="0"/>
              </a:spcAft>
              <a:buSzPts val="2208"/>
              <a:buNone/>
            </a:pPr>
            <a:endParaRPr sz="2400">
              <a:solidFill>
                <a:schemeClr val="dk1"/>
              </a:solidFill>
            </a:endParaRPr>
          </a:p>
        </p:txBody>
      </p:sp>
      <p:pic>
        <p:nvPicPr>
          <p:cNvPr id="385" name="Google Shape;385;p51"/>
          <p:cNvPicPr preferRelativeResize="0"/>
          <p:nvPr/>
        </p:nvPicPr>
        <p:blipFill rotWithShape="1">
          <a:blip r:embed="rId3">
            <a:alphaModFix/>
          </a:blip>
          <a:srcRect/>
          <a:stretch/>
        </p:blipFill>
        <p:spPr>
          <a:xfrm flipH="1">
            <a:off x="127562" y="2180495"/>
            <a:ext cx="2857684" cy="4032045"/>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pic>
        <p:nvPicPr>
          <p:cNvPr id="386" name="Google Shape;386;p51"/>
          <p:cNvPicPr preferRelativeResize="0"/>
          <p:nvPr/>
        </p:nvPicPr>
        <p:blipFill rotWithShape="1">
          <a:blip r:embed="rId4">
            <a:alphaModFix/>
          </a:blip>
          <a:srcRect/>
          <a:stretch/>
        </p:blipFill>
        <p:spPr>
          <a:xfrm>
            <a:off x="8296585" y="2030506"/>
            <a:ext cx="3700070" cy="4438533"/>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52"/>
          <p:cNvSpPr txBox="1">
            <a:spLocks noGrp="1"/>
          </p:cNvSpPr>
          <p:nvPr>
            <p:ph type="body" idx="1"/>
          </p:nvPr>
        </p:nvSpPr>
        <p:spPr>
          <a:xfrm>
            <a:off x="286604" y="2548986"/>
            <a:ext cx="7418562" cy="4309014"/>
          </a:xfrm>
          <a:prstGeom prst="rect">
            <a:avLst/>
          </a:prstGeom>
          <a:noFill/>
          <a:ln>
            <a:noFill/>
          </a:ln>
        </p:spPr>
        <p:txBody>
          <a:bodyPr spcFirstLastPara="1" wrap="square" lIns="91425" tIns="45700" rIns="91425" bIns="45700" anchor="ctr" anchorCtr="0">
            <a:normAutofit fontScale="92500"/>
          </a:bodyPr>
          <a:lstStyle/>
          <a:p>
            <a:pPr marL="306000" lvl="0" indent="-306000" algn="just" rtl="0">
              <a:spcBef>
                <a:spcPts val="0"/>
              </a:spcBef>
              <a:spcAft>
                <a:spcPts val="0"/>
              </a:spcAft>
              <a:buSzPct val="92000"/>
              <a:buChar char="◼"/>
            </a:pPr>
            <a:r>
              <a:rPr lang="en-US" sz="2600">
                <a:solidFill>
                  <a:schemeClr val="dk1"/>
                </a:solidFill>
              </a:rPr>
              <a:t>At the center of Freud’s theory is the concept of the unconscious – the thoughts, attitudes, impulses, wishes ,motivations, and emotions of which we are unaware.</a:t>
            </a:r>
            <a:endParaRPr/>
          </a:p>
          <a:p>
            <a:pPr marL="306000" lvl="0" indent="-306000" algn="just" rtl="0">
              <a:spcBef>
                <a:spcPts val="1081"/>
              </a:spcBef>
              <a:spcAft>
                <a:spcPts val="0"/>
              </a:spcAft>
              <a:buSzPct val="92000"/>
              <a:buChar char="◼"/>
            </a:pPr>
            <a:r>
              <a:rPr lang="en-US" sz="2600">
                <a:solidFill>
                  <a:schemeClr val="dk1"/>
                </a:solidFill>
              </a:rPr>
              <a:t>Childhood’s unacceptable (forbidden or punished) wishes are driven out of conscious awareness and become part of the unconscious, where they continue to influence our thoughts, feelings, and actions.</a:t>
            </a:r>
            <a:endParaRPr/>
          </a:p>
          <a:p>
            <a:pPr marL="306000" lvl="0" indent="-306000" algn="just" rtl="0">
              <a:spcBef>
                <a:spcPts val="1081"/>
              </a:spcBef>
              <a:spcAft>
                <a:spcPts val="0"/>
              </a:spcAft>
              <a:buSzPct val="92000"/>
              <a:buChar char="◼"/>
            </a:pPr>
            <a:r>
              <a:rPr lang="en-US" sz="2600" b="1">
                <a:solidFill>
                  <a:schemeClr val="dk1"/>
                </a:solidFill>
              </a:rPr>
              <a:t>Unconscious thoughts are </a:t>
            </a:r>
            <a:endParaRPr/>
          </a:p>
          <a:p>
            <a:pPr marL="0" lvl="0" indent="0" algn="just" rtl="0">
              <a:spcBef>
                <a:spcPts val="1081"/>
              </a:spcBef>
              <a:spcAft>
                <a:spcPts val="0"/>
              </a:spcAft>
              <a:buSzPct val="92000"/>
              <a:buNone/>
            </a:pPr>
            <a:r>
              <a:rPr lang="en-US" sz="2600" b="1">
                <a:solidFill>
                  <a:schemeClr val="dk1"/>
                </a:solidFill>
              </a:rPr>
              <a:t>expressed in dreams, slips of the </a:t>
            </a:r>
            <a:endParaRPr sz="2600" b="1">
              <a:solidFill>
                <a:schemeClr val="dk1"/>
              </a:solidFill>
            </a:endParaRPr>
          </a:p>
          <a:p>
            <a:pPr marL="0" lvl="0" indent="0" algn="just" rtl="0">
              <a:spcBef>
                <a:spcPts val="1081"/>
              </a:spcBef>
              <a:spcAft>
                <a:spcPts val="0"/>
              </a:spcAft>
              <a:buSzPct val="92000"/>
              <a:buNone/>
            </a:pPr>
            <a:r>
              <a:rPr lang="en-US" sz="2600" b="1">
                <a:solidFill>
                  <a:schemeClr val="dk1"/>
                </a:solidFill>
              </a:rPr>
              <a:t>tongue, and physical mannerisms. </a:t>
            </a:r>
            <a:endParaRPr sz="2600" b="1">
              <a:solidFill>
                <a:schemeClr val="dk1"/>
              </a:solidFill>
            </a:endParaRPr>
          </a:p>
          <a:p>
            <a:pPr marL="306000" lvl="0" indent="-165499" algn="just" rtl="0">
              <a:spcBef>
                <a:spcPts val="1081"/>
              </a:spcBef>
              <a:spcAft>
                <a:spcPts val="0"/>
              </a:spcAft>
              <a:buSzPct val="92000"/>
              <a:buNone/>
            </a:pPr>
            <a:endParaRPr sz="2600">
              <a:solidFill>
                <a:schemeClr val="dk1"/>
              </a:solidFill>
            </a:endParaRPr>
          </a:p>
          <a:p>
            <a:pPr marL="306000" lvl="0" indent="-176307" algn="just" rtl="0">
              <a:spcBef>
                <a:spcPts val="1044"/>
              </a:spcBef>
              <a:spcAft>
                <a:spcPts val="0"/>
              </a:spcAft>
              <a:buSzPct val="92000"/>
              <a:buNone/>
            </a:pPr>
            <a:endParaRPr sz="2400">
              <a:solidFill>
                <a:schemeClr val="dk1"/>
              </a:solidFill>
            </a:endParaRPr>
          </a:p>
          <a:p>
            <a:pPr marL="306000" lvl="0" indent="-208730" algn="l" rtl="0">
              <a:spcBef>
                <a:spcPts val="933"/>
              </a:spcBef>
              <a:spcAft>
                <a:spcPts val="0"/>
              </a:spcAft>
              <a:buSzPct val="91999"/>
              <a:buNone/>
            </a:pPr>
            <a:endParaRPr/>
          </a:p>
        </p:txBody>
      </p:sp>
      <p:pic>
        <p:nvPicPr>
          <p:cNvPr id="392" name="Google Shape;392;p52"/>
          <p:cNvPicPr preferRelativeResize="0"/>
          <p:nvPr/>
        </p:nvPicPr>
        <p:blipFill rotWithShape="1">
          <a:blip r:embed="rId3">
            <a:alphaModFix/>
          </a:blip>
          <a:srcRect/>
          <a:stretch/>
        </p:blipFill>
        <p:spPr>
          <a:xfrm>
            <a:off x="7288306" y="1446664"/>
            <a:ext cx="5213043" cy="6100548"/>
          </a:xfrm>
          <a:prstGeom prst="rect">
            <a:avLst/>
          </a:prstGeom>
          <a:noFill/>
          <a:ln>
            <a:noFill/>
          </a:ln>
        </p:spPr>
      </p:pic>
      <p:pic>
        <p:nvPicPr>
          <p:cNvPr id="393" name="Google Shape;393;p52"/>
          <p:cNvPicPr preferRelativeResize="0"/>
          <p:nvPr/>
        </p:nvPicPr>
        <p:blipFill rotWithShape="1">
          <a:blip r:embed="rId4">
            <a:alphaModFix/>
          </a:blip>
          <a:srcRect/>
          <a:stretch/>
        </p:blipFill>
        <p:spPr>
          <a:xfrm>
            <a:off x="5462710" y="4471639"/>
            <a:ext cx="2053212" cy="2230936"/>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3"/>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3200"/>
              <a:buFont typeface="Gill Sans"/>
              <a:buNone/>
            </a:pPr>
            <a:r>
              <a:rPr lang="en-US" sz="3200"/>
              <a:t>BEHAVIORISM</a:t>
            </a:r>
            <a:endParaRPr/>
          </a:p>
        </p:txBody>
      </p:sp>
      <p:sp>
        <p:nvSpPr>
          <p:cNvPr id="399" name="Google Shape;399;p53"/>
          <p:cNvSpPr txBox="1">
            <a:spLocks noGrp="1"/>
          </p:cNvSpPr>
          <p:nvPr>
            <p:ph type="body" idx="1"/>
          </p:nvPr>
        </p:nvSpPr>
        <p:spPr>
          <a:xfrm>
            <a:off x="581191" y="1921189"/>
            <a:ext cx="11228773" cy="3865462"/>
          </a:xfrm>
          <a:prstGeom prst="rect">
            <a:avLst/>
          </a:prstGeom>
          <a:noFill/>
          <a:ln>
            <a:noFill/>
          </a:ln>
        </p:spPr>
        <p:txBody>
          <a:bodyPr spcFirstLastPara="1" wrap="square" lIns="91425" tIns="45700" rIns="91425" bIns="45700" anchor="ctr" anchorCtr="0">
            <a:normAutofit fontScale="92500"/>
          </a:bodyPr>
          <a:lstStyle/>
          <a:p>
            <a:pPr marL="306000" lvl="0" indent="-305999" algn="just" rtl="0">
              <a:spcBef>
                <a:spcPts val="0"/>
              </a:spcBef>
              <a:spcAft>
                <a:spcPts val="0"/>
              </a:spcAft>
              <a:buSzPct val="92000"/>
              <a:buChar char="◼"/>
            </a:pPr>
            <a:r>
              <a:rPr lang="en-US" sz="2400">
                <a:solidFill>
                  <a:srgbClr val="FF0000"/>
                </a:solidFill>
              </a:rPr>
              <a:t>John B. Watson</a:t>
            </a:r>
            <a:r>
              <a:rPr lang="en-US" sz="2400">
                <a:solidFill>
                  <a:schemeClr val="dk1"/>
                </a:solidFill>
              </a:rPr>
              <a:t>, in 1913 and others ascribing to behaviorism, argued that nearly all behavior is a result of conditioning and the environment shapes behavior by reinforcing specific habits. </a:t>
            </a:r>
            <a:endParaRPr/>
          </a:p>
          <a:p>
            <a:pPr marL="306000" lvl="0" indent="-305999" algn="just" rtl="0">
              <a:spcBef>
                <a:spcPts val="1044"/>
              </a:spcBef>
              <a:spcAft>
                <a:spcPts val="0"/>
              </a:spcAft>
              <a:buSzPct val="92000"/>
              <a:buChar char="◼"/>
            </a:pPr>
            <a:r>
              <a:rPr lang="en-US" sz="2400">
                <a:solidFill>
                  <a:schemeClr val="dk1"/>
                </a:solidFill>
              </a:rPr>
              <a:t>It stated that scientists should only study observable behavior  and that consciousness should be abandoned because ultimately consciousness and perceptions are private events and cannot be objectively verified. </a:t>
            </a:r>
            <a:endParaRPr/>
          </a:p>
          <a:p>
            <a:pPr marL="306000" lvl="0" indent="-305999" algn="just" rtl="0">
              <a:spcBef>
                <a:spcPts val="1044"/>
              </a:spcBef>
              <a:spcAft>
                <a:spcPts val="0"/>
              </a:spcAft>
              <a:buSzPct val="92000"/>
              <a:buChar char="◼"/>
            </a:pPr>
            <a:r>
              <a:rPr lang="en-US" sz="2400"/>
              <a:t>This means that psychology would suffer from a lack of reliability.</a:t>
            </a:r>
            <a:endParaRPr sz="2400">
              <a:solidFill>
                <a:schemeClr val="dk1"/>
              </a:solidFill>
            </a:endParaRPr>
          </a:p>
          <a:p>
            <a:pPr marL="306000" lvl="0" indent="-305999" algn="just" rtl="0">
              <a:spcBef>
                <a:spcPts val="1044"/>
              </a:spcBef>
              <a:spcAft>
                <a:spcPts val="0"/>
              </a:spcAft>
              <a:buSzPct val="92000"/>
              <a:buChar char="◼"/>
            </a:pPr>
            <a:r>
              <a:rPr lang="en-US" sz="2400">
                <a:solidFill>
                  <a:schemeClr val="dk1"/>
                </a:solidFill>
              </a:rPr>
              <a:t>Top names:</a:t>
            </a:r>
            <a:endParaRPr/>
          </a:p>
          <a:p>
            <a:pPr marL="306000" lvl="0" indent="-305999" algn="just" rtl="0">
              <a:spcBef>
                <a:spcPts val="1044"/>
              </a:spcBef>
              <a:spcAft>
                <a:spcPts val="0"/>
              </a:spcAft>
              <a:buSzPct val="92000"/>
              <a:buChar char="◼"/>
            </a:pPr>
            <a:r>
              <a:rPr lang="en-US" sz="2400">
                <a:solidFill>
                  <a:schemeClr val="dk1"/>
                </a:solidFill>
              </a:rPr>
              <a:t>B.F Skinner</a:t>
            </a:r>
            <a:endParaRPr/>
          </a:p>
          <a:p>
            <a:pPr marL="306000" lvl="0" indent="-305999" algn="just" rtl="0">
              <a:spcBef>
                <a:spcPts val="1044"/>
              </a:spcBef>
              <a:spcAft>
                <a:spcPts val="0"/>
              </a:spcAft>
              <a:buSzPct val="92000"/>
              <a:buChar char="◼"/>
            </a:pPr>
            <a:r>
              <a:rPr lang="en-US" sz="2400">
                <a:solidFill>
                  <a:schemeClr val="dk1"/>
                </a:solidFill>
              </a:rPr>
              <a:t>Ivan Pavlov</a:t>
            </a:r>
            <a:endParaRPr sz="2400">
              <a:solidFill>
                <a:schemeClr val="dk1"/>
              </a:solidFill>
            </a:endParaRPr>
          </a:p>
          <a:p>
            <a:pPr marL="306000" lvl="0" indent="-208730" algn="l" rtl="0">
              <a:spcBef>
                <a:spcPts val="933"/>
              </a:spcBef>
              <a:spcAft>
                <a:spcPts val="0"/>
              </a:spcAft>
              <a:buSzPct val="91999"/>
              <a:buNone/>
            </a:pPr>
            <a:endParaRPr/>
          </a:p>
        </p:txBody>
      </p:sp>
      <p:pic>
        <p:nvPicPr>
          <p:cNvPr id="400" name="Google Shape;400;p53"/>
          <p:cNvPicPr preferRelativeResize="0"/>
          <p:nvPr/>
        </p:nvPicPr>
        <p:blipFill rotWithShape="1">
          <a:blip r:embed="rId3">
            <a:alphaModFix/>
          </a:blip>
          <a:srcRect t="23121" b="12928"/>
          <a:stretch/>
        </p:blipFill>
        <p:spPr>
          <a:xfrm>
            <a:off x="3971499" y="4101352"/>
            <a:ext cx="7838465" cy="2620169"/>
          </a:xfrm>
          <a:prstGeom prst="roundRect">
            <a:avLst>
              <a:gd name="adj" fmla="val 8594"/>
            </a:avLst>
          </a:prstGeom>
          <a:solidFill>
            <a:srgbClr val="ECECEC"/>
          </a:solidFill>
          <a:ln>
            <a:noFill/>
          </a:ln>
          <a:effectLst>
            <a:reflection stA="38000" endPos="28000" dist="5000" dir="5400000" sy="-100000" algn="bl" rotWithShape="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Definition:</a:t>
            </a:r>
            <a:endParaRPr lang="en-US" b="1"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465992" y="1890346"/>
            <a:ext cx="8757139" cy="4826977"/>
          </a:xfrm>
        </p:spPr>
        <p:txBody>
          <a:bodyPr anchor="t">
            <a:normAutofit fontScale="92500" lnSpcReduction="10000"/>
          </a:bodyPr>
          <a:lstStyle/>
          <a:p>
            <a:r>
              <a:rPr lang="en-US" sz="2000" b="1" i="1" dirty="0" smtClean="0">
                <a:latin typeface="Times New Roman" panose="02020603050405020304" pitchFamily="18" charset="0"/>
                <a:cs typeface="Times New Roman" panose="02020603050405020304" pitchFamily="18" charset="0"/>
              </a:rPr>
              <a:t>Psychology</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is the scientific study </a:t>
            </a:r>
            <a:r>
              <a:rPr lang="en-US" sz="2000" dirty="0" smtClean="0">
                <a:latin typeface="Times New Roman" panose="02020603050405020304" pitchFamily="18" charset="0"/>
                <a:cs typeface="Times New Roman" panose="02020603050405020304" pitchFamily="18" charset="0"/>
              </a:rPr>
              <a:t>of </a:t>
            </a:r>
            <a:r>
              <a:rPr lang="en-US" sz="2000" dirty="0">
                <a:latin typeface="Times New Roman" panose="02020603050405020304" pitchFamily="18" charset="0"/>
                <a:cs typeface="Times New Roman" panose="02020603050405020304" pitchFamily="18" charset="0"/>
              </a:rPr>
              <a:t>behavior and mental processes. </a:t>
            </a:r>
            <a:endParaRPr lang="en-US" sz="2000" dirty="0" smtClean="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word "psychology" comes from the Greek word psyche meaning "breath, spirit, soul", and the Greek word logos meaning the study of something. </a:t>
            </a:r>
            <a:r>
              <a:rPr lang="en-US" sz="2000" dirty="0" smtClean="0">
                <a:latin typeface="Times New Roman" panose="02020603050405020304" pitchFamily="18" charset="0"/>
                <a:cs typeface="Times New Roman" panose="02020603050405020304" pitchFamily="18" charset="0"/>
              </a:rPr>
              <a:t>           Thus </a:t>
            </a:r>
            <a:r>
              <a:rPr lang="en-US" sz="2000" dirty="0">
                <a:latin typeface="Times New Roman" panose="02020603050405020304" pitchFamily="18" charset="0"/>
                <a:cs typeface="Times New Roman" panose="02020603050405020304" pitchFamily="18" charset="0"/>
              </a:rPr>
              <a:t>we can conclude that psychology is the study of soul</a:t>
            </a:r>
            <a:r>
              <a:rPr lang="en-US" sz="2000" dirty="0" smtClean="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Psychology is an offspring of subject philosophy.</a:t>
            </a: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Behavior: Outward or overt actions and reactions (observable) </a:t>
            </a:r>
          </a:p>
          <a:p>
            <a:r>
              <a:rPr lang="en-US" sz="2000" dirty="0">
                <a:latin typeface="Times New Roman" panose="02020603050405020304" pitchFamily="18" charset="0"/>
                <a:cs typeface="Times New Roman" panose="02020603050405020304" pitchFamily="18" charset="0"/>
              </a:rPr>
              <a:t>Example: running, smiling, dancing, talking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Mental Processes: all internal, covert activity of mind (hidden) </a:t>
            </a:r>
          </a:p>
          <a:p>
            <a:r>
              <a:rPr lang="en-US" sz="2000" dirty="0">
                <a:latin typeface="Times New Roman" panose="02020603050405020304" pitchFamily="18" charset="0"/>
                <a:cs typeface="Times New Roman" panose="02020603050405020304" pitchFamily="18" charset="0"/>
              </a:rPr>
              <a:t>Example: thoughts, dreaming, sensations, feelings</a:t>
            </a:r>
          </a:p>
          <a:p>
            <a:endParaRPr lang="en-US" dirty="0"/>
          </a:p>
        </p:txBody>
      </p:sp>
      <p:pic>
        <p:nvPicPr>
          <p:cNvPr id="5" name="Picture 4"/>
          <p:cNvPicPr>
            <a:picLocks noChangeAspect="1"/>
          </p:cNvPicPr>
          <p:nvPr/>
        </p:nvPicPr>
        <p:blipFill>
          <a:blip r:embed="rId3"/>
          <a:stretch>
            <a:fillRect/>
          </a:stretch>
        </p:blipFill>
        <p:spPr>
          <a:xfrm>
            <a:off x="7787804" y="3864333"/>
            <a:ext cx="3875758" cy="2641975"/>
          </a:xfrm>
          <a:prstGeom prst="rect">
            <a:avLst/>
          </a:prstGeom>
        </p:spPr>
      </p:pic>
      <p:pic>
        <p:nvPicPr>
          <p:cNvPr id="6" name="Picture 5"/>
          <p:cNvPicPr>
            <a:picLocks noChangeAspect="1"/>
          </p:cNvPicPr>
          <p:nvPr/>
        </p:nvPicPr>
        <p:blipFill>
          <a:blip r:embed="rId4"/>
          <a:stretch>
            <a:fillRect/>
          </a:stretch>
        </p:blipFill>
        <p:spPr>
          <a:xfrm flipH="1">
            <a:off x="8554640" y="1328364"/>
            <a:ext cx="3108922" cy="2361579"/>
          </a:xfrm>
          <a:prstGeom prst="rect">
            <a:avLst/>
          </a:prstGeom>
        </p:spPr>
      </p:pic>
    </p:spTree>
    <p:extLst>
      <p:ext uri="{BB962C8B-B14F-4D97-AF65-F5344CB8AC3E}">
        <p14:creationId xmlns:p14="http://schemas.microsoft.com/office/powerpoint/2010/main" val="46029799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54"/>
          <p:cNvSpPr txBox="1">
            <a:spLocks noGrp="1"/>
          </p:cNvSpPr>
          <p:nvPr>
            <p:ph type="title"/>
          </p:nvPr>
        </p:nvSpPr>
        <p:spPr>
          <a:xfrm>
            <a:off x="460375" y="116669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HUMANISTIC PERSPECTIVE</a:t>
            </a:r>
            <a:br>
              <a:rPr lang="en-US"/>
            </a:br>
            <a:endParaRPr/>
          </a:p>
        </p:txBody>
      </p:sp>
      <p:sp>
        <p:nvSpPr>
          <p:cNvPr id="407" name="Google Shape;407;p54"/>
          <p:cNvSpPr txBox="1">
            <a:spLocks noGrp="1"/>
          </p:cNvSpPr>
          <p:nvPr>
            <p:ph type="body" idx="1"/>
          </p:nvPr>
        </p:nvSpPr>
        <p:spPr>
          <a:xfrm>
            <a:off x="460375" y="2180496"/>
            <a:ext cx="4836970" cy="3947349"/>
          </a:xfrm>
          <a:prstGeom prst="rect">
            <a:avLst/>
          </a:prstGeom>
          <a:noFill/>
          <a:ln>
            <a:noFill/>
          </a:ln>
        </p:spPr>
        <p:txBody>
          <a:bodyPr spcFirstLastPara="1" wrap="square" lIns="91425" tIns="45700" rIns="91425" bIns="45700" anchor="ctr" anchorCtr="0">
            <a:normAutofit/>
          </a:bodyPr>
          <a:lstStyle/>
          <a:p>
            <a:pPr marL="306000" lvl="0" indent="-306000" algn="l" rtl="0">
              <a:spcBef>
                <a:spcPts val="0"/>
              </a:spcBef>
              <a:spcAft>
                <a:spcPts val="0"/>
              </a:spcAft>
              <a:buSzPts val="2208"/>
              <a:buChar char="◼"/>
            </a:pPr>
            <a:r>
              <a:rPr lang="en-US" sz="2400">
                <a:solidFill>
                  <a:schemeClr val="dk1"/>
                </a:solidFill>
              </a:rPr>
              <a:t>Humans are capable of </a:t>
            </a:r>
            <a:r>
              <a:rPr lang="en-US" sz="2300">
                <a:solidFill>
                  <a:srgbClr val="FF0000"/>
                </a:solidFill>
              </a:rPr>
              <a:t>incredible acts of creativity, selflessness &amp; high levels of spirituality.</a:t>
            </a:r>
            <a:endParaRPr sz="1700">
              <a:solidFill>
                <a:srgbClr val="FF0000"/>
              </a:solidFill>
            </a:endParaRPr>
          </a:p>
          <a:p>
            <a:pPr marL="306000" lvl="0" indent="-306000" algn="l" rtl="0">
              <a:spcBef>
                <a:spcPts val="1080"/>
              </a:spcBef>
              <a:spcAft>
                <a:spcPts val="0"/>
              </a:spcAft>
              <a:buSzPts val="2208"/>
              <a:buChar char="◼"/>
            </a:pPr>
            <a:r>
              <a:rPr lang="en-US" sz="2400">
                <a:solidFill>
                  <a:schemeClr val="dk1"/>
                </a:solidFill>
              </a:rPr>
              <a:t>Free will</a:t>
            </a:r>
            <a:endParaRPr/>
          </a:p>
          <a:p>
            <a:pPr marL="306000" lvl="0" indent="-306000" algn="l" rtl="0">
              <a:spcBef>
                <a:spcPts val="1080"/>
              </a:spcBef>
              <a:spcAft>
                <a:spcPts val="0"/>
              </a:spcAft>
              <a:buSzPts val="2208"/>
              <a:buChar char="◼"/>
            </a:pPr>
            <a:r>
              <a:rPr lang="en-US" sz="2400">
                <a:solidFill>
                  <a:schemeClr val="dk1"/>
                </a:solidFill>
              </a:rPr>
              <a:t>Main figures: </a:t>
            </a:r>
            <a:endParaRPr/>
          </a:p>
          <a:p>
            <a:pPr marL="306000" lvl="0" indent="-306000" algn="l" rtl="0">
              <a:spcBef>
                <a:spcPts val="1080"/>
              </a:spcBef>
              <a:spcAft>
                <a:spcPts val="0"/>
              </a:spcAft>
              <a:buSzPts val="2208"/>
              <a:buChar char="◼"/>
            </a:pPr>
            <a:r>
              <a:rPr lang="en-US" sz="2400">
                <a:solidFill>
                  <a:schemeClr val="dk1"/>
                </a:solidFill>
              </a:rPr>
              <a:t>Carl Rogers , Abraham Maslow</a:t>
            </a:r>
            <a:endParaRPr/>
          </a:p>
          <a:p>
            <a:pPr marL="306000" lvl="0" indent="-200844" algn="l" rtl="0">
              <a:spcBef>
                <a:spcPts val="960"/>
              </a:spcBef>
              <a:spcAft>
                <a:spcPts val="0"/>
              </a:spcAft>
              <a:buSzPts val="1656"/>
              <a:buNone/>
            </a:pPr>
            <a:endParaRPr/>
          </a:p>
        </p:txBody>
      </p:sp>
      <p:sp>
        <p:nvSpPr>
          <p:cNvPr id="408" name="Google Shape;408;p54" descr="Humanistic Theories: Carl Rogers"/>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ill Sans"/>
              <a:ea typeface="Gill Sans"/>
              <a:cs typeface="Gill Sans"/>
              <a:sym typeface="Gill Sans"/>
            </a:endParaRPr>
          </a:p>
        </p:txBody>
      </p:sp>
      <p:pic>
        <p:nvPicPr>
          <p:cNvPr id="409" name="Google Shape;409;p54"/>
          <p:cNvPicPr preferRelativeResize="0"/>
          <p:nvPr/>
        </p:nvPicPr>
        <p:blipFill rotWithShape="1">
          <a:blip r:embed="rId3">
            <a:alphaModFix/>
          </a:blip>
          <a:srcRect/>
          <a:stretch/>
        </p:blipFill>
        <p:spPr>
          <a:xfrm>
            <a:off x="5418162" y="1901899"/>
            <a:ext cx="6547488" cy="4817951"/>
          </a:xfrm>
          <a:prstGeom prst="rect">
            <a:avLst/>
          </a:prstGeom>
          <a:noFill/>
          <a:ln>
            <a:noFill/>
          </a:ln>
        </p:spPr>
      </p:pic>
      <p:sp>
        <p:nvSpPr>
          <p:cNvPr id="410" name="Google Shape;410;p54" descr="Humanistic Theory by Psychologist Carl Rogers"/>
          <p:cNvSpPr/>
          <p:nvPr/>
        </p:nvSpPr>
        <p:spPr>
          <a:xfrm>
            <a:off x="307975" y="7937"/>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ill Sans"/>
              <a:ea typeface="Gill Sans"/>
              <a:cs typeface="Gill Sans"/>
              <a:sym typeface="Gill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55"/>
          <p:cNvSpPr txBox="1">
            <a:spLocks noGrp="1"/>
          </p:cNvSpPr>
          <p:nvPr>
            <p:ph type="title"/>
          </p:nvPr>
        </p:nvSpPr>
        <p:spPr>
          <a:xfrm>
            <a:off x="540249" y="1166179"/>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COGNITIVE PERSPECTIVE</a:t>
            </a:r>
            <a:br>
              <a:rPr lang="en-US"/>
            </a:br>
            <a:endParaRPr/>
          </a:p>
        </p:txBody>
      </p:sp>
      <p:sp>
        <p:nvSpPr>
          <p:cNvPr id="416" name="Google Shape;416;p55"/>
          <p:cNvSpPr txBox="1">
            <a:spLocks noGrp="1"/>
          </p:cNvSpPr>
          <p:nvPr>
            <p:ph type="body" idx="1"/>
          </p:nvPr>
        </p:nvSpPr>
        <p:spPr>
          <a:xfrm>
            <a:off x="724067" y="2314576"/>
            <a:ext cx="5617995" cy="4200342"/>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2208"/>
              <a:buChar char="◼"/>
            </a:pPr>
            <a:r>
              <a:rPr lang="en-US" sz="2400">
                <a:solidFill>
                  <a:schemeClr val="dk1"/>
                </a:solidFill>
              </a:rPr>
              <a:t>Focus on Mental processes </a:t>
            </a:r>
            <a:endParaRPr sz="2400">
              <a:solidFill>
                <a:schemeClr val="dk1"/>
              </a:solidFill>
            </a:endParaRPr>
          </a:p>
          <a:p>
            <a:pPr marL="306000" lvl="0" indent="-306000" algn="just" rtl="0">
              <a:spcBef>
                <a:spcPts val="1080"/>
              </a:spcBef>
              <a:spcAft>
                <a:spcPts val="0"/>
              </a:spcAft>
              <a:buSzPts val="2208"/>
              <a:buChar char="◼"/>
            </a:pPr>
            <a:r>
              <a:rPr lang="en-US" sz="2400">
                <a:solidFill>
                  <a:schemeClr val="dk1"/>
                </a:solidFill>
              </a:rPr>
              <a:t>Perceiving, remembering, reasoning, deciding, and problem solving</a:t>
            </a:r>
            <a:endParaRPr sz="2400">
              <a:solidFill>
                <a:schemeClr val="dk1"/>
              </a:solidFill>
            </a:endParaRPr>
          </a:p>
          <a:p>
            <a:pPr marL="306000" lvl="0" indent="-306000" algn="just" rtl="0">
              <a:spcBef>
                <a:spcPts val="1080"/>
              </a:spcBef>
              <a:spcAft>
                <a:spcPts val="0"/>
              </a:spcAft>
              <a:buSzPts val="2208"/>
              <a:buChar char="◼"/>
            </a:pPr>
            <a:r>
              <a:rPr lang="en-US" sz="2400">
                <a:solidFill>
                  <a:schemeClr val="dk1"/>
                </a:solidFill>
              </a:rPr>
              <a:t>Only by studying mental processes can we fully understand what organisms do.</a:t>
            </a:r>
            <a:endParaRPr sz="2400">
              <a:solidFill>
                <a:schemeClr val="dk1"/>
              </a:solidFill>
            </a:endParaRPr>
          </a:p>
        </p:txBody>
      </p:sp>
      <p:pic>
        <p:nvPicPr>
          <p:cNvPr id="417" name="Google Shape;417;p55" descr="Examples of Cognitive Psychology and How It&amp;#39;s Used"/>
          <p:cNvPicPr preferRelativeResize="0"/>
          <p:nvPr/>
        </p:nvPicPr>
        <p:blipFill rotWithShape="1">
          <a:blip r:embed="rId3">
            <a:alphaModFix/>
          </a:blip>
          <a:srcRect/>
          <a:stretch/>
        </p:blipFill>
        <p:spPr>
          <a:xfrm>
            <a:off x="6605516" y="2179979"/>
            <a:ext cx="4964349" cy="3759780"/>
          </a:xfrm>
          <a:prstGeom prst="roundRect">
            <a:avLst>
              <a:gd name="adj" fmla="val 16667"/>
            </a:avLst>
          </a:prstGeom>
          <a:noFill/>
          <a:ln>
            <a:noFill/>
          </a:ln>
          <a:effectLst>
            <a:outerShdw blurRad="76200" dist="38100" dir="7800000" algn="tl" rotWithShape="0">
              <a:srgbClr val="000000">
                <a:alpha val="40000"/>
              </a:srgbClr>
            </a:outerShdw>
          </a:effec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56"/>
          <p:cNvSpPr txBox="1">
            <a:spLocks noGrp="1"/>
          </p:cNvSpPr>
          <p:nvPr>
            <p:ph type="title"/>
          </p:nvPr>
        </p:nvSpPr>
        <p:spPr>
          <a:xfrm>
            <a:off x="460375" y="1180009"/>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SOCIO-CULTURAL PERSPECTIVE</a:t>
            </a:r>
            <a:br>
              <a:rPr lang="en-US"/>
            </a:br>
            <a:endParaRPr/>
          </a:p>
        </p:txBody>
      </p:sp>
      <p:sp>
        <p:nvSpPr>
          <p:cNvPr id="424" name="Google Shape;424;p56"/>
          <p:cNvSpPr txBox="1">
            <a:spLocks noGrp="1"/>
          </p:cNvSpPr>
          <p:nvPr>
            <p:ph type="body" idx="1"/>
          </p:nvPr>
        </p:nvSpPr>
        <p:spPr>
          <a:xfrm>
            <a:off x="307975" y="2099679"/>
            <a:ext cx="6666030" cy="4368854"/>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1840"/>
              <a:buChar char="◼"/>
            </a:pPr>
            <a:r>
              <a:rPr lang="en-US" sz="2000">
                <a:solidFill>
                  <a:schemeClr val="dk1"/>
                </a:solidFill>
              </a:rPr>
              <a:t>Sociocultural theory is an emerging theory in Psychology that looks at the important contributions that society makes to individual development.</a:t>
            </a:r>
            <a:endParaRPr/>
          </a:p>
          <a:p>
            <a:pPr marL="306000" lvl="0" indent="-306000" algn="just" rtl="0">
              <a:spcBef>
                <a:spcPts val="1000"/>
              </a:spcBef>
              <a:spcAft>
                <a:spcPts val="0"/>
              </a:spcAft>
              <a:buSzPts val="1840"/>
              <a:buChar char="◼"/>
            </a:pPr>
            <a:r>
              <a:rPr lang="en-US" sz="2000">
                <a:solidFill>
                  <a:schemeClr val="dk1"/>
                </a:solidFill>
              </a:rPr>
              <a:t>Sociocultural theory focuses not only how adults and peers influence individual learning, but also on how and attitudes affect how learning takes place. </a:t>
            </a:r>
            <a:r>
              <a:rPr lang="en-US" sz="2000">
                <a:solidFill>
                  <a:srgbClr val="FF0000"/>
                </a:solidFill>
              </a:rPr>
              <a:t>cultural beliefs </a:t>
            </a:r>
            <a:endParaRPr sz="2000">
              <a:solidFill>
                <a:srgbClr val="FF0000"/>
              </a:solidFill>
            </a:endParaRPr>
          </a:p>
          <a:p>
            <a:pPr marL="306000" lvl="0" indent="-306000" algn="just" rtl="0">
              <a:spcBef>
                <a:spcPts val="1000"/>
              </a:spcBef>
              <a:spcAft>
                <a:spcPts val="0"/>
              </a:spcAft>
              <a:buSzPts val="1840"/>
              <a:buChar char="◼"/>
            </a:pPr>
            <a:r>
              <a:rPr lang="en-US" sz="2000">
                <a:solidFill>
                  <a:schemeClr val="dk1"/>
                </a:solidFill>
              </a:rPr>
              <a:t>This theory stresses the interaction between developing people and the culture in which they live. </a:t>
            </a:r>
            <a:endParaRPr/>
          </a:p>
          <a:p>
            <a:pPr marL="306000" lvl="0" indent="-306000" algn="just" rtl="0">
              <a:spcBef>
                <a:spcPts val="1000"/>
              </a:spcBef>
              <a:spcAft>
                <a:spcPts val="0"/>
              </a:spcAft>
              <a:buSzPts val="1840"/>
              <a:buChar char="◼"/>
            </a:pPr>
            <a:r>
              <a:rPr lang="en-US" sz="2000">
                <a:solidFill>
                  <a:schemeClr val="dk1"/>
                </a:solidFill>
              </a:rPr>
              <a:t>Sociocultural theory also suggests that human learning is largely a social process.</a:t>
            </a:r>
            <a:endParaRPr sz="2000">
              <a:solidFill>
                <a:schemeClr val="dk1"/>
              </a:solidFill>
            </a:endParaRPr>
          </a:p>
        </p:txBody>
      </p:sp>
      <p:sp>
        <p:nvSpPr>
          <p:cNvPr id="425" name="Google Shape;425;p56" descr="Sociocultural theory of development"/>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ill Sans"/>
              <a:ea typeface="Gill Sans"/>
              <a:cs typeface="Gill Sans"/>
              <a:sym typeface="Gill Sans"/>
            </a:endParaRPr>
          </a:p>
        </p:txBody>
      </p:sp>
      <p:sp>
        <p:nvSpPr>
          <p:cNvPr id="426" name="Google Shape;426;p56" descr="https://www.verywellmind.com/thmb/Z8EcVidpj0_lLR3dVNXyXTmbVX4=/614x0/filters:no_upscale():max_bytes(150000):strip_icc():format(webp)/what-is-sociocultural-theory-2795088-5c018ff246e0fb0001958ce9.png"/>
          <p:cNvSpPr/>
          <p:nvPr/>
        </p:nvSpPr>
        <p:spPr>
          <a:xfrm>
            <a:off x="307975" y="7937"/>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ill Sans"/>
              <a:ea typeface="Gill Sans"/>
              <a:cs typeface="Gill Sans"/>
              <a:sym typeface="Gill Sans"/>
            </a:endParaRPr>
          </a:p>
        </p:txBody>
      </p:sp>
      <p:pic>
        <p:nvPicPr>
          <p:cNvPr id="427" name="Google Shape;427;p56" descr="नेपाली) Lev Vygotsky - Socio-Cultural Perspective || ReadingisBest Nepali  || Psychology in Nepali - YouTube"/>
          <p:cNvPicPr preferRelativeResize="0"/>
          <p:nvPr/>
        </p:nvPicPr>
        <p:blipFill rotWithShape="1">
          <a:blip r:embed="rId3">
            <a:alphaModFix/>
          </a:blip>
          <a:srcRect/>
          <a:stretch/>
        </p:blipFill>
        <p:spPr>
          <a:xfrm>
            <a:off x="6974005" y="1896533"/>
            <a:ext cx="4997862" cy="4961467"/>
          </a:xfrm>
          <a:prstGeom prst="rect">
            <a:avLst/>
          </a:prstGeom>
          <a:noFill/>
          <a:ln>
            <a:noFill/>
          </a:ln>
        </p:spPr>
      </p:pic>
      <p:sp>
        <p:nvSpPr>
          <p:cNvPr id="428" name="Google Shape;428;p56" descr="https://www.verywellmind.com/thmb/Z8EcVidpj0_lLR3dVNXyXTmbVX4=/614x0/filters:no_upscale():max_bytes(150000):strip_icc():format(webp)/what-is-sociocultural-theory-2795088-5c018ff246e0fb0001958ce9.png"/>
          <p:cNvSpPr/>
          <p:nvPr/>
        </p:nvSpPr>
        <p:spPr>
          <a:xfrm>
            <a:off x="460375" y="160337"/>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ill Sans"/>
              <a:ea typeface="Gill Sans"/>
              <a:cs typeface="Gill Sans"/>
              <a:sym typeface="Gill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57"/>
          <p:cNvSpPr txBox="1">
            <a:spLocks noGrp="1"/>
          </p:cNvSpPr>
          <p:nvPr>
            <p:ph type="title"/>
          </p:nvPr>
        </p:nvSpPr>
        <p:spPr>
          <a:xfrm>
            <a:off x="581191" y="119347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ECLECTIC APPROACH </a:t>
            </a:r>
            <a:br>
              <a:rPr lang="en-US"/>
            </a:br>
            <a:endParaRPr/>
          </a:p>
        </p:txBody>
      </p:sp>
      <p:sp>
        <p:nvSpPr>
          <p:cNvPr id="435" name="Google Shape;435;p57"/>
          <p:cNvSpPr txBox="1">
            <a:spLocks noGrp="1"/>
          </p:cNvSpPr>
          <p:nvPr>
            <p:ph type="body" idx="1"/>
          </p:nvPr>
        </p:nvSpPr>
        <p:spPr>
          <a:xfrm>
            <a:off x="349180" y="1000876"/>
            <a:ext cx="5514807" cy="4261247"/>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1840"/>
              <a:buChar char="◼"/>
            </a:pPr>
            <a:r>
              <a:rPr lang="en-US" sz="2000">
                <a:solidFill>
                  <a:schemeClr val="dk1"/>
                </a:solidFill>
              </a:rPr>
              <a:t>Selecting and adopting information from many different sources rather than relying on one perspective.</a:t>
            </a:r>
            <a:endParaRPr/>
          </a:p>
          <a:p>
            <a:pPr marL="306000" lvl="0" indent="-200844" algn="l" rtl="0">
              <a:spcBef>
                <a:spcPts val="960"/>
              </a:spcBef>
              <a:spcAft>
                <a:spcPts val="0"/>
              </a:spcAft>
              <a:buSzPts val="1656"/>
              <a:buNone/>
            </a:pPr>
            <a:endParaRPr/>
          </a:p>
        </p:txBody>
      </p:sp>
      <p:pic>
        <p:nvPicPr>
          <p:cNvPr id="436" name="Google Shape;436;p57"/>
          <p:cNvPicPr preferRelativeResize="0"/>
          <p:nvPr/>
        </p:nvPicPr>
        <p:blipFill rotWithShape="1">
          <a:blip r:embed="rId3">
            <a:alphaModFix/>
          </a:blip>
          <a:srcRect/>
          <a:stretch/>
        </p:blipFill>
        <p:spPr>
          <a:xfrm>
            <a:off x="5942436" y="2031910"/>
            <a:ext cx="5668371" cy="435363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pic>
        <p:nvPicPr>
          <p:cNvPr id="441" name="Google Shape;441;p58" descr="Powerpoint Thank You wallpapers, Thanks for the Slide ends"/>
          <p:cNvPicPr preferRelativeResize="0"/>
          <p:nvPr/>
        </p:nvPicPr>
        <p:blipFill rotWithShape="1">
          <a:blip r:embed="rId3">
            <a:alphaModFix/>
          </a:blip>
          <a:srcRect/>
          <a:stretch/>
        </p:blipFill>
        <p:spPr>
          <a:xfrm>
            <a:off x="6417733" y="2278308"/>
            <a:ext cx="5531742" cy="3580491"/>
          </a:xfrm>
          <a:prstGeom prst="rect">
            <a:avLst/>
          </a:prstGeom>
          <a:noFill/>
          <a:ln>
            <a:noFill/>
          </a:ln>
        </p:spPr>
      </p:pic>
      <p:sp>
        <p:nvSpPr>
          <p:cNvPr id="442" name="Google Shape;442;p58"/>
          <p:cNvSpPr txBox="1">
            <a:spLocks noGrp="1"/>
          </p:cNvSpPr>
          <p:nvPr>
            <p:ph type="body" idx="1"/>
          </p:nvPr>
        </p:nvSpPr>
        <p:spPr>
          <a:xfrm>
            <a:off x="581192" y="2180496"/>
            <a:ext cx="11029615" cy="3678303"/>
          </a:xfrm>
          <a:prstGeom prst="rect">
            <a:avLst/>
          </a:prstGeom>
          <a:noFill/>
          <a:ln>
            <a:noFill/>
          </a:ln>
        </p:spPr>
        <p:txBody>
          <a:bodyPr spcFirstLastPara="1" wrap="square" lIns="91425" tIns="45700" rIns="91425" bIns="45700" anchor="ctr" anchorCtr="0">
            <a:normAutofit/>
          </a:bodyPr>
          <a:lstStyle/>
          <a:p>
            <a:pPr marL="306000" lvl="0" indent="-306000" algn="l" rtl="0">
              <a:spcBef>
                <a:spcPts val="0"/>
              </a:spcBef>
              <a:spcAft>
                <a:spcPts val="0"/>
              </a:spcAft>
              <a:buSzPts val="1656"/>
              <a:buChar char="◼"/>
            </a:pPr>
            <a:r>
              <a:rPr lang="en-US"/>
              <a:t>The end</a:t>
            </a:r>
            <a:endParaRPr/>
          </a:p>
        </p:txBody>
      </p:sp>
      <p:pic>
        <p:nvPicPr>
          <p:cNvPr id="443" name="Google Shape;443;p58" descr="Quotes To End A Powerpoint. QuotesGram"/>
          <p:cNvPicPr preferRelativeResize="0"/>
          <p:nvPr/>
        </p:nvPicPr>
        <p:blipFill rotWithShape="1">
          <a:blip r:embed="rId4">
            <a:alphaModFix/>
          </a:blip>
          <a:srcRect/>
          <a:stretch/>
        </p:blipFill>
        <p:spPr>
          <a:xfrm>
            <a:off x="581192" y="1767261"/>
            <a:ext cx="6144684" cy="460258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Psychology as a Science:</a:t>
            </a:r>
            <a:endParaRPr lang="en-US" dirty="0"/>
          </a:p>
        </p:txBody>
      </p:sp>
      <p:sp>
        <p:nvSpPr>
          <p:cNvPr id="3" name="Text Placeholder 2"/>
          <p:cNvSpPr>
            <a:spLocks noGrp="1"/>
          </p:cNvSpPr>
          <p:nvPr>
            <p:ph type="body" idx="1"/>
          </p:nvPr>
        </p:nvSpPr>
        <p:spPr>
          <a:xfrm>
            <a:off x="466893" y="2189284"/>
            <a:ext cx="7542900" cy="4563207"/>
          </a:xfrm>
        </p:spPr>
        <p:txBody>
          <a:bodyPr anchor="t">
            <a:normAutofit/>
          </a:bodyPr>
          <a:lstStyle/>
          <a:p>
            <a:r>
              <a:rPr lang="en-US" sz="2000" dirty="0"/>
              <a:t>Psychology </a:t>
            </a:r>
            <a:r>
              <a:rPr lang="en-US" sz="2000" dirty="0" smtClean="0"/>
              <a:t>is a science because it uses </a:t>
            </a:r>
            <a:r>
              <a:rPr lang="en-US" sz="2000" dirty="0"/>
              <a:t>the </a:t>
            </a:r>
            <a:r>
              <a:rPr lang="en-US" sz="2000" b="1" dirty="0"/>
              <a:t>scientific method</a:t>
            </a:r>
            <a:r>
              <a:rPr lang="en-US" sz="2000" dirty="0"/>
              <a:t>, which is a set of procedures designed to establish general (universal) laws by collecting facts and evaluating theories that attempt to describe, explain, and predict phenomena</a:t>
            </a:r>
            <a:r>
              <a:rPr lang="en-US" sz="2000" dirty="0" smtClean="0"/>
              <a:t>.</a:t>
            </a:r>
          </a:p>
          <a:p>
            <a:endParaRPr lang="en-US" sz="2000" dirty="0"/>
          </a:p>
          <a:p>
            <a:r>
              <a:rPr lang="en-US" sz="2000" dirty="0" smtClean="0"/>
              <a:t>All </a:t>
            </a:r>
            <a:r>
              <a:rPr lang="en-US" sz="2000" dirty="0"/>
              <a:t>sciences have to follow the above mentioned steps</a:t>
            </a:r>
            <a:r>
              <a:rPr lang="en-US" sz="2000" dirty="0" smtClean="0"/>
              <a:t>.</a:t>
            </a:r>
          </a:p>
          <a:p>
            <a:endParaRPr lang="en-US" sz="2000" dirty="0"/>
          </a:p>
          <a:p>
            <a:r>
              <a:rPr lang="en-US" sz="2000" dirty="0" smtClean="0"/>
              <a:t>Psychologist systematically collect </a:t>
            </a:r>
            <a:r>
              <a:rPr lang="en-US" sz="2000" dirty="0"/>
              <a:t>and </a:t>
            </a:r>
            <a:r>
              <a:rPr lang="en-US" sz="2000" dirty="0" smtClean="0"/>
              <a:t>examine </a:t>
            </a:r>
            <a:r>
              <a:rPr lang="en-US" sz="2000" dirty="0"/>
              <a:t>data (empirical evidence) to support or disprove hypotheses (predictions) rather than depending on common sense. </a:t>
            </a:r>
          </a:p>
          <a:p>
            <a:pPr marL="123444" indent="0">
              <a:buNone/>
            </a:pPr>
            <a:endParaRPr lang="en-US" sz="2000" dirty="0"/>
          </a:p>
        </p:txBody>
      </p:sp>
      <p:pic>
        <p:nvPicPr>
          <p:cNvPr id="4" name="Picture 3"/>
          <p:cNvPicPr>
            <a:picLocks noChangeAspect="1"/>
          </p:cNvPicPr>
          <p:nvPr/>
        </p:nvPicPr>
        <p:blipFill>
          <a:blip r:embed="rId2"/>
          <a:stretch>
            <a:fillRect/>
          </a:stretch>
        </p:blipFill>
        <p:spPr>
          <a:xfrm>
            <a:off x="7822009" y="3687274"/>
            <a:ext cx="4045241" cy="2587136"/>
          </a:xfrm>
          <a:prstGeom prst="rect">
            <a:avLst/>
          </a:prstGeom>
        </p:spPr>
      </p:pic>
      <p:pic>
        <p:nvPicPr>
          <p:cNvPr id="5" name="Picture 4"/>
          <p:cNvPicPr>
            <a:picLocks noChangeAspect="1"/>
          </p:cNvPicPr>
          <p:nvPr/>
        </p:nvPicPr>
        <p:blipFill>
          <a:blip r:embed="rId3"/>
          <a:stretch>
            <a:fillRect/>
          </a:stretch>
        </p:blipFill>
        <p:spPr>
          <a:xfrm>
            <a:off x="7822009" y="737325"/>
            <a:ext cx="3942100" cy="2744429"/>
          </a:xfrm>
          <a:prstGeom prst="rect">
            <a:avLst/>
          </a:prstGeom>
        </p:spPr>
      </p:pic>
    </p:spTree>
    <p:extLst>
      <p:ext uri="{BB962C8B-B14F-4D97-AF65-F5344CB8AC3E}">
        <p14:creationId xmlns:p14="http://schemas.microsoft.com/office/powerpoint/2010/main" val="2368303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SCOPE OF PSYCHOLOGY</a:t>
            </a:r>
            <a:endParaRPr/>
          </a:p>
        </p:txBody>
      </p:sp>
      <p:pic>
        <p:nvPicPr>
          <p:cNvPr id="166" name="Google Shape;166;p20"/>
          <p:cNvPicPr preferRelativeResize="0"/>
          <p:nvPr/>
        </p:nvPicPr>
        <p:blipFill rotWithShape="1">
          <a:blip r:embed="rId3">
            <a:alphaModFix/>
          </a:blip>
          <a:srcRect/>
          <a:stretch/>
        </p:blipFill>
        <p:spPr>
          <a:xfrm>
            <a:off x="7415235" y="2180496"/>
            <a:ext cx="4096867" cy="3944454"/>
          </a:xfrm>
          <a:prstGeom prst="rect">
            <a:avLst/>
          </a:prstGeom>
          <a:noFill/>
          <a:ln>
            <a:noFill/>
          </a:ln>
        </p:spPr>
      </p:pic>
      <p:sp>
        <p:nvSpPr>
          <p:cNvPr id="167" name="Google Shape;167;p20"/>
          <p:cNvSpPr txBox="1"/>
          <p:nvPr/>
        </p:nvSpPr>
        <p:spPr>
          <a:xfrm>
            <a:off x="581192" y="1567179"/>
            <a:ext cx="6655949" cy="4175699"/>
          </a:xfrm>
          <a:prstGeom prst="rect">
            <a:avLst/>
          </a:prstGeom>
          <a:noFill/>
          <a:ln>
            <a:noFill/>
          </a:ln>
        </p:spPr>
        <p:txBody>
          <a:bodyPr spcFirstLastPara="1" wrap="square" lIns="91425" tIns="45700" rIns="91425" bIns="45700" anchor="ctr" anchorCtr="0">
            <a:normAutofit/>
          </a:bodyPr>
          <a:lstStyle/>
          <a:p>
            <a:pPr marL="306000" marR="0" lvl="0" indent="-306000" algn="just" rtl="0">
              <a:spcBef>
                <a:spcPts val="0"/>
              </a:spcBef>
              <a:spcAft>
                <a:spcPts val="0"/>
              </a:spcAft>
              <a:buClr>
                <a:schemeClr val="accent2"/>
              </a:buClr>
              <a:buSzPts val="1656"/>
              <a:buFont typeface="Noto Sans Symbols"/>
              <a:buChar char="◼"/>
            </a:pPr>
            <a:r>
              <a:rPr lang="en-US" sz="1800">
                <a:solidFill>
                  <a:schemeClr val="dk1"/>
                </a:solidFill>
                <a:latin typeface="Gill Sans"/>
                <a:ea typeface="Gill Sans"/>
                <a:cs typeface="Gill Sans"/>
                <a:sym typeface="Gill Sans"/>
              </a:rPr>
              <a:t>Psychology today covers enormous range of scope or fields</a:t>
            </a:r>
            <a:r>
              <a:rPr lang="en-US" sz="1800">
                <a:solidFill>
                  <a:schemeClr val="dk2"/>
                </a:solidFill>
                <a:latin typeface="Gill Sans"/>
                <a:ea typeface="Gill Sans"/>
                <a:cs typeface="Gill Sans"/>
                <a:sym typeface="Gill Sans"/>
              </a:rPr>
              <a:t>.</a:t>
            </a:r>
            <a:endParaRPr/>
          </a:p>
          <a:p>
            <a:pPr marL="306000" marR="0" lvl="0" indent="-200844" algn="just"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306000" algn="just" rtl="0">
              <a:spcBef>
                <a:spcPts val="960"/>
              </a:spcBef>
              <a:spcAft>
                <a:spcPts val="0"/>
              </a:spcAft>
              <a:buClr>
                <a:schemeClr val="accent2"/>
              </a:buClr>
              <a:buSzPts val="1656"/>
              <a:buFont typeface="Noto Sans Symbols"/>
              <a:buChar char="◼"/>
            </a:pPr>
            <a:r>
              <a:rPr lang="en-US" sz="1800">
                <a:solidFill>
                  <a:srgbClr val="C00000"/>
                </a:solidFill>
                <a:latin typeface="Gill Sans"/>
                <a:ea typeface="Gill Sans"/>
                <a:cs typeface="Gill Sans"/>
                <a:sym typeface="Gill Sans"/>
              </a:rPr>
              <a:t>Basic psychology: </a:t>
            </a:r>
            <a:r>
              <a:rPr lang="en-US" sz="1800">
                <a:solidFill>
                  <a:schemeClr val="dk1"/>
                </a:solidFill>
                <a:latin typeface="Gill Sans"/>
                <a:ea typeface="Gill Sans"/>
                <a:cs typeface="Gill Sans"/>
                <a:sym typeface="Gill Sans"/>
              </a:rPr>
              <a:t>it is the study of mind and behavior</a:t>
            </a:r>
            <a:endParaRPr sz="1800">
              <a:solidFill>
                <a:schemeClr val="dk1"/>
              </a:solidFill>
              <a:latin typeface="Gill Sans"/>
              <a:ea typeface="Gill Sans"/>
              <a:cs typeface="Gill Sans"/>
              <a:sym typeface="Gill Sans"/>
            </a:endParaRPr>
          </a:p>
          <a:p>
            <a:pPr marL="0" lvl="0" indent="0" algn="just" rtl="0">
              <a:lnSpc>
                <a:spcPct val="115000"/>
              </a:lnSpc>
              <a:spcBef>
                <a:spcPts val="0"/>
              </a:spcBef>
              <a:spcAft>
                <a:spcPts val="0"/>
              </a:spcAft>
              <a:buNone/>
            </a:pPr>
            <a:endParaRPr sz="1800">
              <a:solidFill>
                <a:schemeClr val="dk1"/>
              </a:solidFill>
              <a:latin typeface="Gill Sans"/>
              <a:ea typeface="Gill Sans"/>
              <a:cs typeface="Gill Sans"/>
              <a:sym typeface="Gill Sans"/>
            </a:endParaRPr>
          </a:p>
          <a:p>
            <a:pPr marL="306000" marR="0" lvl="0" indent="-306000" algn="just" rtl="0">
              <a:spcBef>
                <a:spcPts val="960"/>
              </a:spcBef>
              <a:spcAft>
                <a:spcPts val="0"/>
              </a:spcAft>
              <a:buClr>
                <a:schemeClr val="accent2"/>
              </a:buClr>
              <a:buSzPts val="1656"/>
              <a:buFont typeface="Noto Sans Symbols"/>
              <a:buChar char="◼"/>
            </a:pPr>
            <a:r>
              <a:rPr lang="en-US" sz="1800">
                <a:solidFill>
                  <a:srgbClr val="C00000"/>
                </a:solidFill>
                <a:latin typeface="Gill Sans"/>
                <a:ea typeface="Gill Sans"/>
                <a:cs typeface="Gill Sans"/>
                <a:sym typeface="Gill Sans"/>
              </a:rPr>
              <a:t>Applied psychology: </a:t>
            </a:r>
            <a:r>
              <a:rPr lang="en-US" sz="1800">
                <a:solidFill>
                  <a:schemeClr val="dk1"/>
                </a:solidFill>
                <a:latin typeface="Gill Sans"/>
                <a:ea typeface="Gill Sans"/>
                <a:cs typeface="Gill Sans"/>
                <a:sym typeface="Gill Sans"/>
              </a:rPr>
              <a:t>methods and findings of scientific psychology to solve practical problems of human and animal behavior and experience.</a:t>
            </a:r>
            <a:endParaRPr sz="1800">
              <a:solidFill>
                <a:schemeClr val="dk1"/>
              </a:solidFill>
              <a:latin typeface="Gill Sans"/>
              <a:ea typeface="Gill Sans"/>
              <a:cs typeface="Gill Sans"/>
              <a:sym typeface="Gill Sans"/>
            </a:endParaRPr>
          </a:p>
          <a:p>
            <a:pPr marL="0" marR="0" lvl="0" indent="0" algn="just" rtl="0">
              <a:spcBef>
                <a:spcPts val="960"/>
              </a:spcBef>
              <a:spcAft>
                <a:spcPts val="0"/>
              </a:spcAft>
              <a:buNone/>
            </a:pPr>
            <a:endParaRPr sz="1800">
              <a:solidFill>
                <a:schemeClr val="dk1"/>
              </a:solidFill>
              <a:latin typeface="Gill Sans"/>
              <a:ea typeface="Gill Sans"/>
              <a:cs typeface="Gill Sans"/>
              <a:sym typeface="Gill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THINK????</a:t>
            </a:r>
            <a:endParaRPr/>
          </a:p>
        </p:txBody>
      </p:sp>
      <p:sp>
        <p:nvSpPr>
          <p:cNvPr id="173" name="Google Shape;173;p21"/>
          <p:cNvSpPr txBox="1">
            <a:spLocks noGrp="1"/>
          </p:cNvSpPr>
          <p:nvPr>
            <p:ph type="body" idx="1"/>
          </p:nvPr>
        </p:nvSpPr>
        <p:spPr>
          <a:xfrm>
            <a:off x="581192" y="2180496"/>
            <a:ext cx="11029615" cy="3678303"/>
          </a:xfrm>
          <a:prstGeom prst="rect">
            <a:avLst/>
          </a:prstGeom>
          <a:noFill/>
          <a:ln>
            <a:noFill/>
          </a:ln>
        </p:spPr>
        <p:txBody>
          <a:bodyPr spcFirstLastPara="1" wrap="square" lIns="91425" tIns="45700" rIns="91425" bIns="45700" anchor="ctr" anchorCtr="0">
            <a:normAutofit/>
          </a:bodyPr>
          <a:lstStyle/>
          <a:p>
            <a:pPr marL="306000" lvl="0" indent="-306000" algn="l" rtl="0">
              <a:spcBef>
                <a:spcPts val="0"/>
              </a:spcBef>
              <a:spcAft>
                <a:spcPts val="0"/>
              </a:spcAft>
              <a:buSzPts val="1656"/>
              <a:buChar char="◼"/>
            </a:pPr>
            <a:r>
              <a:rPr lang="en-US">
                <a:solidFill>
                  <a:schemeClr val="dk1"/>
                </a:solidFill>
              </a:rPr>
              <a:t>How is psychology important in your field?</a:t>
            </a:r>
            <a:endParaRPr/>
          </a:p>
          <a:p>
            <a:pPr marL="306000" lvl="0" indent="-306000" algn="l" rtl="0">
              <a:spcBef>
                <a:spcPts val="960"/>
              </a:spcBef>
              <a:spcAft>
                <a:spcPts val="0"/>
              </a:spcAft>
              <a:buSzPts val="1656"/>
              <a:buChar char="◼"/>
            </a:pPr>
            <a:r>
              <a:rPr lang="en-US">
                <a:solidFill>
                  <a:schemeClr val="dk1"/>
                </a:solidFill>
              </a:rPr>
              <a:t>What makes psychology important in your field?</a:t>
            </a:r>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2"/>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GOALS OF PSYCHOLOGY </a:t>
            </a:r>
            <a:endParaRPr/>
          </a:p>
        </p:txBody>
      </p:sp>
      <p:sp>
        <p:nvSpPr>
          <p:cNvPr id="180" name="Google Shape;180;p22"/>
          <p:cNvSpPr/>
          <p:nvPr/>
        </p:nvSpPr>
        <p:spPr>
          <a:xfrm>
            <a:off x="581192" y="3192249"/>
            <a:ext cx="1717288" cy="3171355"/>
          </a:xfrm>
          <a:prstGeom prst="rect">
            <a:avLst/>
          </a:prstGeom>
          <a:solidFill>
            <a:schemeClr val="accent1"/>
          </a:solidFill>
          <a:ln w="22225" cap="rnd" cmpd="sng">
            <a:solidFill>
              <a:srgbClr val="380E2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TO DESCRIBE</a:t>
            </a:r>
            <a:endParaRPr sz="1800">
              <a:solidFill>
                <a:schemeClr val="lt1"/>
              </a:solidFill>
              <a:latin typeface="Gill Sans"/>
              <a:ea typeface="Gill Sans"/>
              <a:cs typeface="Gill Sans"/>
              <a:sym typeface="Gill Sans"/>
            </a:endParaRPr>
          </a:p>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a:t>
            </a:r>
            <a:r>
              <a:rPr lang="en-US" sz="1800" b="1">
                <a:solidFill>
                  <a:srgbClr val="FF0000"/>
                </a:solidFill>
                <a:latin typeface="Gill Sans"/>
                <a:ea typeface="Gill Sans"/>
                <a:cs typeface="Gill Sans"/>
                <a:sym typeface="Gill Sans"/>
              </a:rPr>
              <a:t>What</a:t>
            </a:r>
            <a:r>
              <a:rPr lang="en-US" sz="1800" b="1">
                <a:solidFill>
                  <a:schemeClr val="lt1"/>
                </a:solidFill>
                <a:latin typeface="Gill Sans"/>
                <a:ea typeface="Gill Sans"/>
                <a:cs typeface="Gill Sans"/>
                <a:sym typeface="Gill Sans"/>
              </a:rPr>
              <a:t> is Happening?)</a:t>
            </a:r>
            <a:endParaRPr/>
          </a:p>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 </a:t>
            </a:r>
            <a:endParaRPr/>
          </a:p>
          <a:p>
            <a:pPr marL="0" marR="0" lvl="0" indent="0" algn="l" rtl="0">
              <a:spcBef>
                <a:spcPts val="0"/>
              </a:spcBef>
              <a:spcAft>
                <a:spcPts val="0"/>
              </a:spcAft>
              <a:buNone/>
            </a:pPr>
            <a:r>
              <a:rPr lang="en-US" sz="1800">
                <a:solidFill>
                  <a:schemeClr val="lt1"/>
                </a:solidFill>
                <a:latin typeface="Gill Sans"/>
                <a:ea typeface="Gill Sans"/>
                <a:cs typeface="Gill Sans"/>
                <a:sym typeface="Gill Sans"/>
              </a:rPr>
              <a:t>- Observing a behavior and taking note of everything that is happening. </a:t>
            </a:r>
            <a:endParaRPr/>
          </a:p>
        </p:txBody>
      </p:sp>
      <p:sp>
        <p:nvSpPr>
          <p:cNvPr id="181" name="Google Shape;181;p22"/>
          <p:cNvSpPr/>
          <p:nvPr/>
        </p:nvSpPr>
        <p:spPr>
          <a:xfrm>
            <a:off x="3671696" y="3192250"/>
            <a:ext cx="1717288" cy="3171355"/>
          </a:xfrm>
          <a:prstGeom prst="rect">
            <a:avLst/>
          </a:prstGeom>
          <a:solidFill>
            <a:schemeClr val="accent1"/>
          </a:solidFill>
          <a:ln w="22225" cap="rnd" cmpd="sng">
            <a:solidFill>
              <a:srgbClr val="380E2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1">
                <a:solidFill>
                  <a:schemeClr val="lt1"/>
                </a:solidFill>
                <a:latin typeface="Gill Sans"/>
                <a:ea typeface="Gill Sans"/>
                <a:cs typeface="Gill Sans"/>
                <a:sym typeface="Gill Sans"/>
              </a:rPr>
              <a:t>TO EXPLAIN (</a:t>
            </a:r>
            <a:r>
              <a:rPr lang="en-US" sz="1800" b="1">
                <a:solidFill>
                  <a:srgbClr val="FF0000"/>
                </a:solidFill>
                <a:latin typeface="Gill Sans"/>
                <a:ea typeface="Gill Sans"/>
                <a:cs typeface="Gill Sans"/>
                <a:sym typeface="Gill Sans"/>
              </a:rPr>
              <a:t>Why</a:t>
            </a:r>
            <a:r>
              <a:rPr lang="en-US" sz="1800" b="1">
                <a:solidFill>
                  <a:schemeClr val="lt1"/>
                </a:solidFill>
                <a:latin typeface="Gill Sans"/>
                <a:ea typeface="Gill Sans"/>
                <a:cs typeface="Gill Sans"/>
                <a:sym typeface="Gill Sans"/>
              </a:rPr>
              <a:t> is it happening?)</a:t>
            </a:r>
            <a:endParaRPr/>
          </a:p>
          <a:p>
            <a:pPr marL="0" marR="0" lvl="0" indent="0" algn="ctr" rtl="0">
              <a:spcBef>
                <a:spcPts val="0"/>
              </a:spcBef>
              <a:spcAft>
                <a:spcPts val="0"/>
              </a:spcAft>
              <a:buNone/>
            </a:pPr>
            <a:endParaRPr sz="1800" b="1">
              <a:solidFill>
                <a:schemeClr val="lt1"/>
              </a:solidFill>
              <a:latin typeface="Gill Sans"/>
              <a:ea typeface="Gill Sans"/>
              <a:cs typeface="Gill Sans"/>
              <a:sym typeface="Gill Sans"/>
            </a:endParaRPr>
          </a:p>
          <a:p>
            <a:pPr marL="0" marR="0" lvl="0" indent="0" algn="ctr" rtl="0">
              <a:spcBef>
                <a:spcPts val="0"/>
              </a:spcBef>
              <a:spcAft>
                <a:spcPts val="0"/>
              </a:spcAft>
              <a:buNone/>
            </a:pPr>
            <a:r>
              <a:rPr lang="en-US" sz="1800" b="1">
                <a:solidFill>
                  <a:schemeClr val="lt1"/>
                </a:solidFill>
                <a:latin typeface="Gill Sans"/>
                <a:ea typeface="Gill Sans"/>
                <a:cs typeface="Gill Sans"/>
                <a:sym typeface="Gill Sans"/>
              </a:rPr>
              <a:t> </a:t>
            </a:r>
            <a:r>
              <a:rPr lang="en-US" sz="1800">
                <a:solidFill>
                  <a:schemeClr val="lt1"/>
                </a:solidFill>
                <a:latin typeface="Gill Sans"/>
                <a:ea typeface="Gill Sans"/>
                <a:cs typeface="Gill Sans"/>
                <a:sym typeface="Gill Sans"/>
              </a:rPr>
              <a:t>-Behavior is being understood by explaining it.</a:t>
            </a:r>
            <a:endParaRPr sz="1800">
              <a:solidFill>
                <a:schemeClr val="lt1"/>
              </a:solidFill>
              <a:latin typeface="Gill Sans"/>
              <a:ea typeface="Gill Sans"/>
              <a:cs typeface="Gill Sans"/>
              <a:sym typeface="Gill Sans"/>
            </a:endParaRPr>
          </a:p>
        </p:txBody>
      </p:sp>
      <p:sp>
        <p:nvSpPr>
          <p:cNvPr id="182" name="Google Shape;182;p22"/>
          <p:cNvSpPr/>
          <p:nvPr/>
        </p:nvSpPr>
        <p:spPr>
          <a:xfrm>
            <a:off x="6765670" y="3192252"/>
            <a:ext cx="1717288" cy="3171355"/>
          </a:xfrm>
          <a:prstGeom prst="rect">
            <a:avLst/>
          </a:prstGeom>
          <a:solidFill>
            <a:schemeClr val="accent1"/>
          </a:solidFill>
          <a:ln w="22225" cap="rnd" cmpd="sng">
            <a:solidFill>
              <a:srgbClr val="380E2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TO PREDICT (</a:t>
            </a:r>
            <a:r>
              <a:rPr lang="en-US" sz="1800" b="1">
                <a:solidFill>
                  <a:srgbClr val="FF0000"/>
                </a:solidFill>
                <a:latin typeface="Gill Sans"/>
                <a:ea typeface="Gill Sans"/>
                <a:cs typeface="Gill Sans"/>
                <a:sym typeface="Gill Sans"/>
              </a:rPr>
              <a:t>Will</a:t>
            </a:r>
            <a:r>
              <a:rPr lang="en-US" sz="1800" b="1">
                <a:solidFill>
                  <a:schemeClr val="lt1"/>
                </a:solidFill>
                <a:latin typeface="Gill Sans"/>
                <a:ea typeface="Gill Sans"/>
                <a:cs typeface="Gill Sans"/>
                <a:sym typeface="Gill Sans"/>
              </a:rPr>
              <a:t> it happen again?) </a:t>
            </a:r>
            <a:endParaRPr sz="1800" b="1">
              <a:solidFill>
                <a:schemeClr val="lt1"/>
              </a:solidFill>
              <a:latin typeface="Gill Sans"/>
              <a:ea typeface="Gill Sans"/>
              <a:cs typeface="Gill Sans"/>
              <a:sym typeface="Gill Sans"/>
            </a:endParaRPr>
          </a:p>
          <a:p>
            <a:pPr marL="0" marR="0" lvl="0" indent="0" algn="l" rtl="0">
              <a:spcBef>
                <a:spcPts val="0"/>
              </a:spcBef>
              <a:spcAft>
                <a:spcPts val="0"/>
              </a:spcAft>
              <a:buNone/>
            </a:pPr>
            <a:endParaRPr sz="1800" b="1">
              <a:solidFill>
                <a:schemeClr val="lt1"/>
              </a:solidFill>
              <a:latin typeface="Gill Sans"/>
              <a:ea typeface="Gill Sans"/>
              <a:cs typeface="Gill Sans"/>
              <a:sym typeface="Gill Sans"/>
            </a:endParaRPr>
          </a:p>
          <a:p>
            <a:pPr marL="0" marR="0" lvl="0" indent="0" algn="l" rtl="0">
              <a:spcBef>
                <a:spcPts val="0"/>
              </a:spcBef>
              <a:spcAft>
                <a:spcPts val="0"/>
              </a:spcAft>
              <a:buNone/>
            </a:pPr>
            <a:r>
              <a:rPr lang="en-US" sz="1800">
                <a:solidFill>
                  <a:schemeClr val="lt1"/>
                </a:solidFill>
                <a:latin typeface="Gill Sans"/>
                <a:ea typeface="Gill Sans"/>
                <a:cs typeface="Gill Sans"/>
                <a:sym typeface="Gill Sans"/>
              </a:rPr>
              <a:t>-Determining what will happen in the future </a:t>
            </a:r>
            <a:endParaRPr/>
          </a:p>
        </p:txBody>
      </p:sp>
      <p:sp>
        <p:nvSpPr>
          <p:cNvPr id="183" name="Google Shape;183;p22"/>
          <p:cNvSpPr/>
          <p:nvPr/>
        </p:nvSpPr>
        <p:spPr>
          <a:xfrm>
            <a:off x="9893520" y="3192252"/>
            <a:ext cx="1717288" cy="3171355"/>
          </a:xfrm>
          <a:prstGeom prst="rect">
            <a:avLst/>
          </a:prstGeom>
          <a:solidFill>
            <a:schemeClr val="accent1"/>
          </a:solidFill>
          <a:ln w="22225" cap="rnd" cmpd="sng">
            <a:solidFill>
              <a:srgbClr val="380E25"/>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a:solidFill>
                  <a:schemeClr val="lt1"/>
                </a:solidFill>
                <a:latin typeface="Gill Sans"/>
                <a:ea typeface="Gill Sans"/>
                <a:cs typeface="Gill Sans"/>
                <a:sym typeface="Gill Sans"/>
              </a:rPr>
              <a:t>TO CONTROL (</a:t>
            </a:r>
            <a:r>
              <a:rPr lang="en-US" sz="1800" b="1">
                <a:solidFill>
                  <a:srgbClr val="FF0000"/>
                </a:solidFill>
                <a:latin typeface="Gill Sans"/>
                <a:ea typeface="Gill Sans"/>
                <a:cs typeface="Gill Sans"/>
                <a:sym typeface="Gill Sans"/>
              </a:rPr>
              <a:t>How</a:t>
            </a:r>
            <a:r>
              <a:rPr lang="en-US" sz="1800" b="1">
                <a:solidFill>
                  <a:schemeClr val="lt1"/>
                </a:solidFill>
                <a:latin typeface="Gill Sans"/>
                <a:ea typeface="Gill Sans"/>
                <a:cs typeface="Gill Sans"/>
                <a:sym typeface="Gill Sans"/>
              </a:rPr>
              <a:t> can it be changed?) </a:t>
            </a:r>
            <a:endParaRPr sz="1800" b="1">
              <a:solidFill>
                <a:schemeClr val="lt1"/>
              </a:solidFill>
              <a:latin typeface="Gill Sans"/>
              <a:ea typeface="Gill Sans"/>
              <a:cs typeface="Gill Sans"/>
              <a:sym typeface="Gill Sans"/>
            </a:endParaRPr>
          </a:p>
          <a:p>
            <a:pPr marL="0" marR="0" lvl="0" indent="0" algn="l" rtl="0">
              <a:spcBef>
                <a:spcPts val="0"/>
              </a:spcBef>
              <a:spcAft>
                <a:spcPts val="0"/>
              </a:spcAft>
              <a:buNone/>
            </a:pPr>
            <a:endParaRPr sz="1800" b="1">
              <a:solidFill>
                <a:schemeClr val="lt1"/>
              </a:solidFill>
              <a:latin typeface="Gill Sans"/>
              <a:ea typeface="Gill Sans"/>
              <a:cs typeface="Gill Sans"/>
              <a:sym typeface="Gill Sans"/>
            </a:endParaRPr>
          </a:p>
          <a:p>
            <a:pPr marL="0" marR="0" lvl="0" indent="0" algn="l" rtl="0">
              <a:spcBef>
                <a:spcPts val="0"/>
              </a:spcBef>
              <a:spcAft>
                <a:spcPts val="0"/>
              </a:spcAft>
              <a:buNone/>
            </a:pPr>
            <a:r>
              <a:rPr lang="en-US" sz="1800">
                <a:solidFill>
                  <a:schemeClr val="lt1"/>
                </a:solidFill>
                <a:latin typeface="Gill Sans"/>
                <a:ea typeface="Gill Sans"/>
                <a:cs typeface="Gill Sans"/>
                <a:sym typeface="Gill Sans"/>
              </a:rPr>
              <a:t>-To change a behavior from an undesirable one to a desirable one. </a:t>
            </a:r>
            <a:endParaRPr/>
          </a:p>
        </p:txBody>
      </p:sp>
      <p:pic>
        <p:nvPicPr>
          <p:cNvPr id="184" name="Google Shape;184;p22"/>
          <p:cNvPicPr preferRelativeResize="0"/>
          <p:nvPr/>
        </p:nvPicPr>
        <p:blipFill rotWithShape="1">
          <a:blip r:embed="rId3">
            <a:alphaModFix/>
          </a:blip>
          <a:srcRect/>
          <a:stretch/>
        </p:blipFill>
        <p:spPr>
          <a:xfrm>
            <a:off x="3538592" y="1973766"/>
            <a:ext cx="1849833" cy="1235091"/>
          </a:xfrm>
          <a:prstGeom prst="ellipse">
            <a:avLst/>
          </a:prstGeom>
          <a:noFill/>
          <a:ln>
            <a:noFill/>
          </a:ln>
        </p:spPr>
      </p:pic>
      <p:pic>
        <p:nvPicPr>
          <p:cNvPr id="185" name="Google Shape;185;p22"/>
          <p:cNvPicPr preferRelativeResize="0"/>
          <p:nvPr/>
        </p:nvPicPr>
        <p:blipFill rotWithShape="1">
          <a:blip r:embed="rId4">
            <a:alphaModFix/>
          </a:blip>
          <a:srcRect/>
          <a:stretch/>
        </p:blipFill>
        <p:spPr>
          <a:xfrm>
            <a:off x="512670" y="1878863"/>
            <a:ext cx="1854331" cy="1329996"/>
          </a:xfrm>
          <a:prstGeom prst="ellipse">
            <a:avLst/>
          </a:prstGeom>
          <a:noFill/>
          <a:ln>
            <a:noFill/>
          </a:ln>
        </p:spPr>
      </p:pic>
      <p:pic>
        <p:nvPicPr>
          <p:cNvPr id="186" name="Google Shape;186;p22"/>
          <p:cNvPicPr preferRelativeResize="0"/>
          <p:nvPr/>
        </p:nvPicPr>
        <p:blipFill rotWithShape="1">
          <a:blip r:embed="rId5">
            <a:alphaModFix/>
          </a:blip>
          <a:srcRect/>
          <a:stretch/>
        </p:blipFill>
        <p:spPr>
          <a:xfrm>
            <a:off x="6765670" y="1878862"/>
            <a:ext cx="1935637" cy="1313389"/>
          </a:xfrm>
          <a:prstGeom prst="ellipse">
            <a:avLst/>
          </a:prstGeom>
          <a:noFill/>
          <a:ln>
            <a:noFill/>
          </a:ln>
        </p:spPr>
      </p:pic>
      <p:pic>
        <p:nvPicPr>
          <p:cNvPr id="187" name="Google Shape;187;p22"/>
          <p:cNvPicPr preferRelativeResize="0"/>
          <p:nvPr/>
        </p:nvPicPr>
        <p:blipFill rotWithShape="1">
          <a:blip r:embed="rId6">
            <a:alphaModFix/>
          </a:blip>
          <a:srcRect/>
          <a:stretch/>
        </p:blipFill>
        <p:spPr>
          <a:xfrm>
            <a:off x="9893520" y="1872616"/>
            <a:ext cx="1717288" cy="1325880"/>
          </a:xfrm>
          <a:prstGeom prst="ellips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3"/>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chemeClr val="lt1"/>
              </a:buClr>
              <a:buSzPts val="2800"/>
              <a:buFont typeface="Gill Sans"/>
              <a:buNone/>
            </a:pPr>
            <a:r>
              <a:rPr lang="en-US"/>
              <a:t>CONT.…</a:t>
            </a:r>
            <a:endParaRPr/>
          </a:p>
        </p:txBody>
      </p:sp>
      <p:sp>
        <p:nvSpPr>
          <p:cNvPr id="193" name="Google Shape;193;p23"/>
          <p:cNvSpPr txBox="1">
            <a:spLocks noGrp="1"/>
          </p:cNvSpPr>
          <p:nvPr>
            <p:ph type="body" idx="1"/>
          </p:nvPr>
        </p:nvSpPr>
        <p:spPr>
          <a:xfrm>
            <a:off x="581192" y="2180496"/>
            <a:ext cx="11029615" cy="4220304"/>
          </a:xfrm>
          <a:prstGeom prst="rect">
            <a:avLst/>
          </a:prstGeom>
          <a:noFill/>
          <a:ln>
            <a:noFill/>
          </a:ln>
        </p:spPr>
        <p:txBody>
          <a:bodyPr spcFirstLastPara="1" wrap="square" lIns="91425" tIns="45700" rIns="91425" bIns="45700" anchor="ctr" anchorCtr="0">
            <a:normAutofit/>
          </a:bodyPr>
          <a:lstStyle/>
          <a:p>
            <a:pPr marL="306000" lvl="0" indent="-306000" algn="l" rtl="0">
              <a:spcBef>
                <a:spcPts val="0"/>
              </a:spcBef>
              <a:spcAft>
                <a:spcPts val="0"/>
              </a:spcAft>
              <a:buSzPts val="2208"/>
              <a:buChar char="◼"/>
            </a:pPr>
            <a:r>
              <a:rPr lang="en-US" sz="2400">
                <a:solidFill>
                  <a:schemeClr val="dk1"/>
                </a:solidFill>
              </a:rPr>
              <a:t>To describe what is an organism doing?</a:t>
            </a:r>
            <a:endParaRPr sz="2400">
              <a:solidFill>
                <a:schemeClr val="dk1"/>
              </a:solidFill>
            </a:endParaRPr>
          </a:p>
          <a:p>
            <a:pPr marL="306000" lvl="0" indent="-165792" algn="l" rtl="0">
              <a:spcBef>
                <a:spcPts val="1080"/>
              </a:spcBef>
              <a:spcAft>
                <a:spcPts val="0"/>
              </a:spcAft>
              <a:buSzPts val="2208"/>
              <a:buNone/>
            </a:pPr>
            <a:endParaRPr sz="2400">
              <a:solidFill>
                <a:schemeClr val="dk1"/>
              </a:solidFill>
            </a:endParaRPr>
          </a:p>
          <a:p>
            <a:pPr marL="306000" lvl="0" indent="-306000" algn="l" rtl="0">
              <a:spcBef>
                <a:spcPts val="1080"/>
              </a:spcBef>
              <a:spcAft>
                <a:spcPts val="0"/>
              </a:spcAft>
              <a:buSzPts val="2208"/>
              <a:buChar char="◼"/>
            </a:pPr>
            <a:r>
              <a:rPr lang="en-US" sz="2400">
                <a:solidFill>
                  <a:schemeClr val="dk1"/>
                </a:solidFill>
              </a:rPr>
              <a:t>To explain and understand why organism behave in certain ways?</a:t>
            </a:r>
            <a:endParaRPr sz="2400">
              <a:solidFill>
                <a:schemeClr val="dk1"/>
              </a:solidFill>
            </a:endParaRPr>
          </a:p>
          <a:p>
            <a:pPr marL="306000" lvl="0" indent="-165792" algn="l" rtl="0">
              <a:spcBef>
                <a:spcPts val="1080"/>
              </a:spcBef>
              <a:spcAft>
                <a:spcPts val="0"/>
              </a:spcAft>
              <a:buSzPts val="2208"/>
              <a:buNone/>
            </a:pPr>
            <a:endParaRPr sz="2400">
              <a:solidFill>
                <a:schemeClr val="dk1"/>
              </a:solidFill>
            </a:endParaRPr>
          </a:p>
          <a:p>
            <a:pPr marL="306000" lvl="0" indent="-306000" algn="l" rtl="0">
              <a:spcBef>
                <a:spcPts val="1080"/>
              </a:spcBef>
              <a:spcAft>
                <a:spcPts val="0"/>
              </a:spcAft>
              <a:buSzPts val="2208"/>
              <a:buChar char="◼"/>
            </a:pPr>
            <a:r>
              <a:rPr lang="en-US" sz="2400">
                <a:solidFill>
                  <a:schemeClr val="dk1"/>
                </a:solidFill>
              </a:rPr>
              <a:t>To predict how organism will behave in the future?</a:t>
            </a:r>
            <a:endParaRPr sz="2400">
              <a:solidFill>
                <a:schemeClr val="dk1"/>
              </a:solidFill>
            </a:endParaRPr>
          </a:p>
          <a:p>
            <a:pPr marL="306000" lvl="0" indent="-165792" algn="l" rtl="0">
              <a:spcBef>
                <a:spcPts val="1080"/>
              </a:spcBef>
              <a:spcAft>
                <a:spcPts val="0"/>
              </a:spcAft>
              <a:buSzPts val="2208"/>
              <a:buNone/>
            </a:pPr>
            <a:endParaRPr sz="2400">
              <a:solidFill>
                <a:schemeClr val="dk1"/>
              </a:solidFill>
            </a:endParaRPr>
          </a:p>
          <a:p>
            <a:pPr marL="306000" lvl="0" indent="-306000" algn="l" rtl="0">
              <a:spcBef>
                <a:spcPts val="1080"/>
              </a:spcBef>
              <a:spcAft>
                <a:spcPts val="0"/>
              </a:spcAft>
              <a:buSzPts val="2208"/>
              <a:buChar char="◼"/>
            </a:pPr>
            <a:r>
              <a:rPr lang="en-US" sz="2400">
                <a:solidFill>
                  <a:schemeClr val="dk1"/>
                </a:solidFill>
              </a:rPr>
              <a:t>To control behavior or to modify the particular behavior?</a:t>
            </a:r>
            <a:endParaRPr sz="2400">
              <a:solidFill>
                <a:schemeClr val="dk1"/>
              </a:solidFill>
            </a:endParaRPr>
          </a:p>
        </p:txBody>
      </p:sp>
    </p:spTree>
  </p:cSld>
  <p:clrMapOvr>
    <a:masterClrMapping/>
  </p:clrMapOvr>
</p:sld>
</file>

<file path=ppt/theme/theme1.xml><?xml version="1.0" encoding="utf-8"?>
<a:theme xmlns:a="http://schemas.openxmlformats.org/drawingml/2006/main" name="Dividend">
  <a:themeElements>
    <a:clrScheme name="Dividend">
      <a:dk1>
        <a:srgbClr val="000000"/>
      </a:dk1>
      <a:lt1>
        <a:srgbClr val="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1782</Words>
  <Application>Microsoft Office PowerPoint</Application>
  <PresentationFormat>Widescreen</PresentationFormat>
  <Paragraphs>215</Paragraphs>
  <Slides>44</Slides>
  <Notes>43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Times New Roman</vt:lpstr>
      <vt:lpstr>Gill Sans</vt:lpstr>
      <vt:lpstr>Calibri</vt:lpstr>
      <vt:lpstr>Noto Sans Symbols</vt:lpstr>
      <vt:lpstr>Source Sans Pro</vt:lpstr>
      <vt:lpstr>Dividend</vt:lpstr>
      <vt:lpstr>INTRODUCTION TO PSYCHOLOGY (WEEK 1)</vt:lpstr>
      <vt:lpstr>LEARNING OUTCOMES</vt:lpstr>
      <vt:lpstr>VIDEO</vt:lpstr>
      <vt:lpstr>Definition:</vt:lpstr>
      <vt:lpstr>Psychology as a Science:</vt:lpstr>
      <vt:lpstr>SCOPE OF PSYCHOLOGY</vt:lpstr>
      <vt:lpstr>THINK????</vt:lpstr>
      <vt:lpstr>GOALS OF PSYCHOLOGY </vt:lpstr>
      <vt:lpstr>CONT.…</vt:lpstr>
      <vt:lpstr>KEY DEBATES IN PSYCHOLOGY</vt:lpstr>
      <vt:lpstr> 1. NATURE VS NURTURE</vt:lpstr>
      <vt:lpstr>2. CONSCIOUS VS. UNCONSCIOUS MIND</vt:lpstr>
      <vt:lpstr> 3. OBSERVABLE BEHAVIOR VS. INTERNAL MENTAL PROCESSES</vt:lpstr>
      <vt:lpstr>4. FREE WILL (CHOICES) VS. DETERMINISM </vt:lpstr>
      <vt:lpstr>5. INDIVIDUAL DIFFERENCES VS. UNIVERSAL PRINCIPLES </vt:lpstr>
      <vt:lpstr>BRANCHES OF PSYCHOLOGY</vt:lpstr>
      <vt:lpstr>TOPIC 2 WEEK 1</vt:lpstr>
      <vt:lpstr>THE HISTORICAL ORIGINS OF PSYCHOLOGY</vt:lpstr>
      <vt:lpstr>SUPERNATURAL ELEMENTS</vt:lpstr>
      <vt:lpstr>EARLY DEMONOLOGY</vt:lpstr>
      <vt:lpstr>TREPHINING</vt:lpstr>
      <vt:lpstr>GREEK PHILOSOPHERS</vt:lpstr>
      <vt:lpstr>HIPPOCRATES</vt:lpstr>
      <vt:lpstr>17TH CENTURY STARTS</vt:lpstr>
      <vt:lpstr>PowerPoint Presentation</vt:lpstr>
      <vt:lpstr>THE BEGINNINGS OF SCIENTIFIC PSYCHOLOGY</vt:lpstr>
      <vt:lpstr>PowerPoint Presentation</vt:lpstr>
      <vt:lpstr>PowerPoint Presentation</vt:lpstr>
      <vt:lpstr>  STRUCTURALISM </vt:lpstr>
      <vt:lpstr>FUNCTIONALISM</vt:lpstr>
      <vt:lpstr>PowerPoint Presentation</vt:lpstr>
      <vt:lpstr>GESTALT PSYCHOLOGY</vt:lpstr>
      <vt:lpstr>PowerPoint Presentation</vt:lpstr>
      <vt:lpstr>PowerPoint Presentation</vt:lpstr>
      <vt:lpstr>PowerPoint Presentation</vt:lpstr>
      <vt:lpstr>PowerPoint Presentation</vt:lpstr>
      <vt:lpstr>SIGMUND FREUD (1856-1939)</vt:lpstr>
      <vt:lpstr>PowerPoint Presentation</vt:lpstr>
      <vt:lpstr>BEHAVIORISM</vt:lpstr>
      <vt:lpstr>HUMANISTIC PERSPECTIVE </vt:lpstr>
      <vt:lpstr>COGNITIVE PERSPECTIVE </vt:lpstr>
      <vt:lpstr>SOCIO-CULTURAL PERSPECTIVE </vt:lpstr>
      <vt:lpstr>ECLECTIC APPROACH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PSYCHOLOGY (WEEK 1)</dc:title>
  <dc:creator>Fast</dc:creator>
  <cp:lastModifiedBy>Fast</cp:lastModifiedBy>
  <cp:revision>10</cp:revision>
  <dcterms:modified xsi:type="dcterms:W3CDTF">2024-01-23T10:18:24Z</dcterms:modified>
</cp:coreProperties>
</file>